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19"/>
  </p:notesMasterIdLst>
  <p:sldIdLst>
    <p:sldId id="259" r:id="rId2"/>
    <p:sldId id="344" r:id="rId3"/>
    <p:sldId id="325" r:id="rId4"/>
    <p:sldId id="346" r:id="rId5"/>
    <p:sldId id="349" r:id="rId6"/>
    <p:sldId id="326" r:id="rId7"/>
    <p:sldId id="286" r:id="rId8"/>
    <p:sldId id="350" r:id="rId9"/>
    <p:sldId id="352" r:id="rId10"/>
    <p:sldId id="354" r:id="rId11"/>
    <p:sldId id="353" r:id="rId12"/>
    <p:sldId id="355" r:id="rId13"/>
    <p:sldId id="370" r:id="rId14"/>
    <p:sldId id="327" r:id="rId15"/>
    <p:sldId id="351" r:id="rId16"/>
    <p:sldId id="359" r:id="rId17"/>
    <p:sldId id="339" r:id="rId18"/>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00CC00"/>
    <a:srgbClr val="00CCFF"/>
    <a:srgbClr val="FFFFCC"/>
    <a:srgbClr val="FF3300"/>
    <a:srgbClr val="FFCC00"/>
    <a:srgbClr val="66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5" autoAdjust="0"/>
    <p:restoredTop sz="76431" autoAdjust="0"/>
  </p:normalViewPr>
  <p:slideViewPr>
    <p:cSldViewPr>
      <p:cViewPr varScale="1">
        <p:scale>
          <a:sx n="114" d="100"/>
          <a:sy n="114" d="100"/>
        </p:scale>
        <p:origin x="133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98"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D60A-C9FC-4D4C-B96E-944088C66B0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BDA3CD65-A29A-4FA7-B40C-D50BC0BFFC0B}">
      <dgm:prSet phldrT="[Text]" custT="1"/>
      <dgm:spPr/>
      <dgm:t>
        <a:bodyPr/>
        <a:lstStyle/>
        <a:p>
          <a:r>
            <a:rPr lang="de-DE" sz="1800" b="1" dirty="0"/>
            <a:t>G</a:t>
          </a:r>
        </a:p>
      </dgm:t>
    </dgm:pt>
    <dgm:pt modelId="{6D4F4D65-4638-477C-A1DE-2E39A36E85EE}" type="parTrans" cxnId="{A20B4372-6656-437B-B71B-8FF653CC4739}">
      <dgm:prSet/>
      <dgm:spPr/>
      <dgm:t>
        <a:bodyPr/>
        <a:lstStyle/>
        <a:p>
          <a:endParaRPr lang="de-DE"/>
        </a:p>
      </dgm:t>
    </dgm:pt>
    <dgm:pt modelId="{1EFB9B6E-D420-4CA9-9057-9C8206D8E376}" type="sibTrans" cxnId="{A20B4372-6656-437B-B71B-8FF653CC4739}">
      <dgm:prSet/>
      <dgm:spPr/>
      <dgm:t>
        <a:bodyPr/>
        <a:lstStyle/>
        <a:p>
          <a:endParaRPr lang="de-DE"/>
        </a:p>
      </dgm:t>
    </dgm:pt>
    <dgm:pt modelId="{478924B6-EFB8-410F-904A-50D7D75AAB84}">
      <dgm:prSet phldrT="[Text]" custT="1"/>
      <dgm:spPr/>
      <dgm:t>
        <a:bodyPr/>
        <a:lstStyle/>
        <a:p>
          <a:r>
            <a:rPr lang="de-DE" sz="1800" dirty="0"/>
            <a:t>Hauptschul-abschluss nach 9 oder 10</a:t>
          </a:r>
        </a:p>
      </dgm:t>
    </dgm:pt>
    <dgm:pt modelId="{48389D08-AB5B-4456-9C81-4FDE4558349F}" type="parTrans" cxnId="{DDEF4761-58C5-4FFE-A210-22DB6E433EA0}">
      <dgm:prSet/>
      <dgm:spPr/>
      <dgm:t>
        <a:bodyPr/>
        <a:lstStyle/>
        <a:p>
          <a:endParaRPr lang="de-DE"/>
        </a:p>
      </dgm:t>
    </dgm:pt>
    <dgm:pt modelId="{D95D7933-C15F-4156-BEDC-D55725E93CB5}" type="sibTrans" cxnId="{DDEF4761-58C5-4FFE-A210-22DB6E433EA0}">
      <dgm:prSet/>
      <dgm:spPr/>
      <dgm:t>
        <a:bodyPr/>
        <a:lstStyle/>
        <a:p>
          <a:endParaRPr lang="de-DE"/>
        </a:p>
      </dgm:t>
    </dgm:pt>
    <dgm:pt modelId="{1C8AD9E8-BAF1-4E22-BA95-E63DA3F7BFD5}">
      <dgm:prSet phldrT="[Text]" custT="1"/>
      <dgm:spPr/>
      <dgm:t>
        <a:bodyPr/>
        <a:lstStyle/>
        <a:p>
          <a:r>
            <a:rPr lang="de-DE" sz="1800" b="1" dirty="0"/>
            <a:t>M</a:t>
          </a:r>
        </a:p>
      </dgm:t>
    </dgm:pt>
    <dgm:pt modelId="{267B0176-381D-4589-8518-4C7F58AE0CBA}" type="parTrans" cxnId="{30755279-6768-4517-90C5-68D917AB3441}">
      <dgm:prSet/>
      <dgm:spPr/>
      <dgm:t>
        <a:bodyPr/>
        <a:lstStyle/>
        <a:p>
          <a:endParaRPr lang="de-DE"/>
        </a:p>
      </dgm:t>
    </dgm:pt>
    <dgm:pt modelId="{68D98E0F-2525-4D3C-9828-82EC752E7EE3}" type="sibTrans" cxnId="{30755279-6768-4517-90C5-68D917AB3441}">
      <dgm:prSet/>
      <dgm:spPr/>
      <dgm:t>
        <a:bodyPr/>
        <a:lstStyle/>
        <a:p>
          <a:endParaRPr lang="de-DE"/>
        </a:p>
      </dgm:t>
    </dgm:pt>
    <dgm:pt modelId="{EB9598AE-9E00-4614-91CF-3387A3797DBB}">
      <dgm:prSet phldrT="[Text]" custT="1"/>
      <dgm:spPr/>
      <dgm:t>
        <a:bodyPr/>
        <a:lstStyle/>
        <a:p>
          <a:r>
            <a:rPr lang="de-DE" sz="1800" dirty="0"/>
            <a:t>Realschul-abschluss nach 10</a:t>
          </a:r>
        </a:p>
      </dgm:t>
    </dgm:pt>
    <dgm:pt modelId="{9BF25845-60FA-48ED-9603-24EE426419AA}" type="parTrans" cxnId="{3A078AF2-F2BB-4756-86EE-80268F3599DC}">
      <dgm:prSet/>
      <dgm:spPr/>
      <dgm:t>
        <a:bodyPr/>
        <a:lstStyle/>
        <a:p>
          <a:endParaRPr lang="de-DE"/>
        </a:p>
      </dgm:t>
    </dgm:pt>
    <dgm:pt modelId="{47C445F8-A4EC-4A8E-8DD8-1E1D3C347C64}" type="sibTrans" cxnId="{3A078AF2-F2BB-4756-86EE-80268F3599DC}">
      <dgm:prSet/>
      <dgm:spPr/>
      <dgm:t>
        <a:bodyPr/>
        <a:lstStyle/>
        <a:p>
          <a:endParaRPr lang="de-DE"/>
        </a:p>
      </dgm:t>
    </dgm:pt>
    <dgm:pt modelId="{1017FFB4-5BE2-4958-9A92-C1164F2735A1}">
      <dgm:prSet phldrT="[Text]" custT="1"/>
      <dgm:spPr/>
      <dgm:t>
        <a:bodyPr/>
        <a:lstStyle/>
        <a:p>
          <a:r>
            <a:rPr lang="de-DE" sz="1800" b="1" dirty="0"/>
            <a:t>E</a:t>
          </a:r>
        </a:p>
      </dgm:t>
    </dgm:pt>
    <dgm:pt modelId="{506E5342-A1C3-4D74-944D-2D9155AF423A}" type="parTrans" cxnId="{2C2D2AAA-CE94-4F2D-B734-691A3DCB5F5C}">
      <dgm:prSet/>
      <dgm:spPr/>
      <dgm:t>
        <a:bodyPr/>
        <a:lstStyle/>
        <a:p>
          <a:endParaRPr lang="de-DE"/>
        </a:p>
      </dgm:t>
    </dgm:pt>
    <dgm:pt modelId="{4052440D-4192-41E3-9BEC-CA7C13926B84}" type="sibTrans" cxnId="{2C2D2AAA-CE94-4F2D-B734-691A3DCB5F5C}">
      <dgm:prSet/>
      <dgm:spPr/>
      <dgm:t>
        <a:bodyPr/>
        <a:lstStyle/>
        <a:p>
          <a:endParaRPr lang="de-DE"/>
        </a:p>
      </dgm:t>
    </dgm:pt>
    <dgm:pt modelId="{7F610638-1589-4C3C-BFC6-707FA356E326}">
      <dgm:prSet phldrT="[Text]" custT="1"/>
      <dgm:spPr/>
      <dgm:t>
        <a:bodyPr/>
        <a:lstStyle/>
        <a:p>
          <a:r>
            <a:rPr lang="de-DE" sz="1800" dirty="0"/>
            <a:t>Übergang in gymnasiale Oberstufe nach Klasse 10</a:t>
          </a:r>
        </a:p>
      </dgm:t>
    </dgm:pt>
    <dgm:pt modelId="{DCEDA9D0-9C27-4DA9-8007-86868A957D13}" type="parTrans" cxnId="{187B49A3-DF15-48D8-B413-CAE80B374CF8}">
      <dgm:prSet/>
      <dgm:spPr/>
      <dgm:t>
        <a:bodyPr/>
        <a:lstStyle/>
        <a:p>
          <a:endParaRPr lang="de-DE"/>
        </a:p>
      </dgm:t>
    </dgm:pt>
    <dgm:pt modelId="{1E42AE8E-8200-4879-9DA3-9314E8BF9F0E}" type="sibTrans" cxnId="{187B49A3-DF15-48D8-B413-CAE80B374CF8}">
      <dgm:prSet/>
      <dgm:spPr/>
      <dgm:t>
        <a:bodyPr/>
        <a:lstStyle/>
        <a:p>
          <a:endParaRPr lang="de-DE"/>
        </a:p>
      </dgm:t>
    </dgm:pt>
    <dgm:pt modelId="{B8F3EB76-6C03-4A7C-BC94-C995432A34E4}">
      <dgm:prSet phldrT="[Text]" custT="1"/>
      <dgm:spPr/>
      <dgm:t>
        <a:bodyPr/>
        <a:lstStyle/>
        <a:p>
          <a:endParaRPr lang="de-DE" sz="1800" dirty="0"/>
        </a:p>
      </dgm:t>
    </dgm:pt>
    <dgm:pt modelId="{7C971187-E232-4A4C-B4E0-071D9A91B3ED}" type="parTrans" cxnId="{D70670A8-C1F7-4570-BE51-BE2671BC52B5}">
      <dgm:prSet/>
      <dgm:spPr/>
      <dgm:t>
        <a:bodyPr/>
        <a:lstStyle/>
        <a:p>
          <a:endParaRPr lang="de-DE"/>
        </a:p>
      </dgm:t>
    </dgm:pt>
    <dgm:pt modelId="{2CFC418D-168B-46E3-965A-A5DBBD7A8DA4}" type="sibTrans" cxnId="{D70670A8-C1F7-4570-BE51-BE2671BC52B5}">
      <dgm:prSet/>
      <dgm:spPr/>
      <dgm:t>
        <a:bodyPr/>
        <a:lstStyle/>
        <a:p>
          <a:endParaRPr lang="de-DE"/>
        </a:p>
      </dgm:t>
    </dgm:pt>
    <dgm:pt modelId="{27222732-7CFA-44F1-B486-D67EC9F72720}">
      <dgm:prSet phldrT="[Text]" custT="1"/>
      <dgm:spPr/>
      <dgm:t>
        <a:bodyPr/>
        <a:lstStyle/>
        <a:p>
          <a:endParaRPr lang="de-DE" sz="1800" dirty="0"/>
        </a:p>
      </dgm:t>
    </dgm:pt>
    <dgm:pt modelId="{D878A508-A843-407F-8643-BE93E830C4AF}" type="parTrans" cxnId="{913217A0-200E-4C28-987E-596B1246ABD1}">
      <dgm:prSet/>
      <dgm:spPr/>
      <dgm:t>
        <a:bodyPr/>
        <a:lstStyle/>
        <a:p>
          <a:endParaRPr lang="de-DE"/>
        </a:p>
      </dgm:t>
    </dgm:pt>
    <dgm:pt modelId="{7C04CF6A-5615-4945-A527-1CA7D6126E21}" type="sibTrans" cxnId="{913217A0-200E-4C28-987E-596B1246ABD1}">
      <dgm:prSet/>
      <dgm:spPr/>
      <dgm:t>
        <a:bodyPr/>
        <a:lstStyle/>
        <a:p>
          <a:endParaRPr lang="de-DE"/>
        </a:p>
      </dgm:t>
    </dgm:pt>
    <dgm:pt modelId="{EAB3B5BF-E440-41EF-B6BD-7B2359AD660C}">
      <dgm:prSet phldrT="[Text]" custT="1"/>
      <dgm:spPr/>
      <dgm:t>
        <a:bodyPr/>
        <a:lstStyle/>
        <a:p>
          <a:endParaRPr lang="de-DE" sz="1800" dirty="0"/>
        </a:p>
      </dgm:t>
    </dgm:pt>
    <dgm:pt modelId="{DD41D0F6-7377-4F57-9BF6-2CC2549C4A60}" type="parTrans" cxnId="{BA2E6B1C-8CF0-48A8-9B22-67F2348BCE9D}">
      <dgm:prSet/>
      <dgm:spPr/>
      <dgm:t>
        <a:bodyPr/>
        <a:lstStyle/>
        <a:p>
          <a:endParaRPr lang="de-DE"/>
        </a:p>
      </dgm:t>
    </dgm:pt>
    <dgm:pt modelId="{73F03820-35FF-40FA-9798-2EBFA9171E12}" type="sibTrans" cxnId="{BA2E6B1C-8CF0-48A8-9B22-67F2348BCE9D}">
      <dgm:prSet/>
      <dgm:spPr/>
      <dgm:t>
        <a:bodyPr/>
        <a:lstStyle/>
        <a:p>
          <a:endParaRPr lang="de-DE"/>
        </a:p>
      </dgm:t>
    </dgm:pt>
    <dgm:pt modelId="{458DC4C7-D3F1-44B9-B99D-60084958DB04}" type="pres">
      <dgm:prSet presAssocID="{BC9FD60A-C9FC-4D4C-B96E-944088C66B04}" presName="Name0" presStyleCnt="0">
        <dgm:presLayoutVars>
          <dgm:dir/>
          <dgm:animLvl val="lvl"/>
          <dgm:resizeHandles val="exact"/>
        </dgm:presLayoutVars>
      </dgm:prSet>
      <dgm:spPr/>
    </dgm:pt>
    <dgm:pt modelId="{BDF5ED50-3CB2-46CD-821A-B40A37FE70AA}" type="pres">
      <dgm:prSet presAssocID="{BDA3CD65-A29A-4FA7-B40C-D50BC0BFFC0B}" presName="composite" presStyleCnt="0"/>
      <dgm:spPr/>
    </dgm:pt>
    <dgm:pt modelId="{620590F3-70DF-4295-A50D-F402D8C4B5A7}" type="pres">
      <dgm:prSet presAssocID="{BDA3CD65-A29A-4FA7-B40C-D50BC0BFFC0B}" presName="parTx" presStyleLbl="alignNode1" presStyleIdx="0" presStyleCnt="3">
        <dgm:presLayoutVars>
          <dgm:chMax val="0"/>
          <dgm:chPref val="0"/>
          <dgm:bulletEnabled val="1"/>
        </dgm:presLayoutVars>
      </dgm:prSet>
      <dgm:spPr/>
    </dgm:pt>
    <dgm:pt modelId="{36802C41-DCB1-4050-9C7E-0B80914D24A3}" type="pres">
      <dgm:prSet presAssocID="{BDA3CD65-A29A-4FA7-B40C-D50BC0BFFC0B}" presName="desTx" presStyleLbl="alignAccFollowNode1" presStyleIdx="0" presStyleCnt="3">
        <dgm:presLayoutVars>
          <dgm:bulletEnabled val="1"/>
        </dgm:presLayoutVars>
      </dgm:prSet>
      <dgm:spPr/>
    </dgm:pt>
    <dgm:pt modelId="{0D19FB46-B34A-4DF1-8DF6-DEC8E02B5AA3}" type="pres">
      <dgm:prSet presAssocID="{1EFB9B6E-D420-4CA9-9057-9C8206D8E376}" presName="space" presStyleCnt="0"/>
      <dgm:spPr/>
    </dgm:pt>
    <dgm:pt modelId="{C0A0FD11-182C-41E3-8891-83AF755AC5A2}" type="pres">
      <dgm:prSet presAssocID="{1C8AD9E8-BAF1-4E22-BA95-E63DA3F7BFD5}" presName="composite" presStyleCnt="0"/>
      <dgm:spPr/>
    </dgm:pt>
    <dgm:pt modelId="{316AE289-D9CC-426F-AA9D-DB24E1BAA836}" type="pres">
      <dgm:prSet presAssocID="{1C8AD9E8-BAF1-4E22-BA95-E63DA3F7BFD5}" presName="parTx" presStyleLbl="alignNode1" presStyleIdx="1" presStyleCnt="3">
        <dgm:presLayoutVars>
          <dgm:chMax val="0"/>
          <dgm:chPref val="0"/>
          <dgm:bulletEnabled val="1"/>
        </dgm:presLayoutVars>
      </dgm:prSet>
      <dgm:spPr/>
    </dgm:pt>
    <dgm:pt modelId="{D515A024-244E-418D-80ED-C1D9A3E0AACC}" type="pres">
      <dgm:prSet presAssocID="{1C8AD9E8-BAF1-4E22-BA95-E63DA3F7BFD5}" presName="desTx" presStyleLbl="alignAccFollowNode1" presStyleIdx="1" presStyleCnt="3">
        <dgm:presLayoutVars>
          <dgm:bulletEnabled val="1"/>
        </dgm:presLayoutVars>
      </dgm:prSet>
      <dgm:spPr/>
    </dgm:pt>
    <dgm:pt modelId="{C2E17B40-8DF5-44C2-B5CA-F8C054A19726}" type="pres">
      <dgm:prSet presAssocID="{68D98E0F-2525-4D3C-9828-82EC752E7EE3}" presName="space" presStyleCnt="0"/>
      <dgm:spPr/>
    </dgm:pt>
    <dgm:pt modelId="{AC2D9840-4D95-4C83-8502-14FDBBA2164E}" type="pres">
      <dgm:prSet presAssocID="{1017FFB4-5BE2-4958-9A92-C1164F2735A1}" presName="composite" presStyleCnt="0"/>
      <dgm:spPr/>
    </dgm:pt>
    <dgm:pt modelId="{ED4127E7-F7A0-4D61-BF48-51BF0A9FC940}" type="pres">
      <dgm:prSet presAssocID="{1017FFB4-5BE2-4958-9A92-C1164F2735A1}" presName="parTx" presStyleLbl="alignNode1" presStyleIdx="2" presStyleCnt="3">
        <dgm:presLayoutVars>
          <dgm:chMax val="0"/>
          <dgm:chPref val="0"/>
          <dgm:bulletEnabled val="1"/>
        </dgm:presLayoutVars>
      </dgm:prSet>
      <dgm:spPr/>
    </dgm:pt>
    <dgm:pt modelId="{39F77E6D-5B5E-4A00-9D0D-108AAA38DB62}" type="pres">
      <dgm:prSet presAssocID="{1017FFB4-5BE2-4958-9A92-C1164F2735A1}" presName="desTx" presStyleLbl="alignAccFollowNode1" presStyleIdx="2" presStyleCnt="3">
        <dgm:presLayoutVars>
          <dgm:bulletEnabled val="1"/>
        </dgm:presLayoutVars>
      </dgm:prSet>
      <dgm:spPr/>
    </dgm:pt>
  </dgm:ptLst>
  <dgm:cxnLst>
    <dgm:cxn modelId="{978B9D06-903A-43E3-B7DD-97819D43E239}" type="presOf" srcId="{27222732-7CFA-44F1-B486-D67EC9F72720}" destId="{D515A024-244E-418D-80ED-C1D9A3E0AACC}" srcOrd="0" destOrd="0" presId="urn:microsoft.com/office/officeart/2005/8/layout/hList1"/>
    <dgm:cxn modelId="{2CACE40F-E4EE-47FF-B3BE-672FC1E6BD58}" type="presOf" srcId="{EAB3B5BF-E440-41EF-B6BD-7B2359AD660C}" destId="{39F77E6D-5B5E-4A00-9D0D-108AAA38DB62}" srcOrd="0" destOrd="0" presId="urn:microsoft.com/office/officeart/2005/8/layout/hList1"/>
    <dgm:cxn modelId="{F54ED81B-2712-4058-9272-55BD57973E64}" type="presOf" srcId="{478924B6-EFB8-410F-904A-50D7D75AAB84}" destId="{36802C41-DCB1-4050-9C7E-0B80914D24A3}" srcOrd="0" destOrd="1" presId="urn:microsoft.com/office/officeart/2005/8/layout/hList1"/>
    <dgm:cxn modelId="{BA2E6B1C-8CF0-48A8-9B22-67F2348BCE9D}" srcId="{1017FFB4-5BE2-4958-9A92-C1164F2735A1}" destId="{EAB3B5BF-E440-41EF-B6BD-7B2359AD660C}" srcOrd="0" destOrd="0" parTransId="{DD41D0F6-7377-4F57-9BF6-2CC2549C4A60}" sibTransId="{73F03820-35FF-40FA-9798-2EBFA9171E12}"/>
    <dgm:cxn modelId="{33A2CD2D-4A37-4667-9267-2CDD4EDD0D2E}" type="presOf" srcId="{B8F3EB76-6C03-4A7C-BC94-C995432A34E4}" destId="{36802C41-DCB1-4050-9C7E-0B80914D24A3}" srcOrd="0" destOrd="0" presId="urn:microsoft.com/office/officeart/2005/8/layout/hList1"/>
    <dgm:cxn modelId="{F5388D39-171D-4CE3-A190-450F40E2D757}" type="presOf" srcId="{1C8AD9E8-BAF1-4E22-BA95-E63DA3F7BFD5}" destId="{316AE289-D9CC-426F-AA9D-DB24E1BAA836}" srcOrd="0" destOrd="0" presId="urn:microsoft.com/office/officeart/2005/8/layout/hList1"/>
    <dgm:cxn modelId="{48D79340-E029-4318-8421-00B044F43FB6}" type="presOf" srcId="{1017FFB4-5BE2-4958-9A92-C1164F2735A1}" destId="{ED4127E7-F7A0-4D61-BF48-51BF0A9FC940}" srcOrd="0" destOrd="0" presId="urn:microsoft.com/office/officeart/2005/8/layout/hList1"/>
    <dgm:cxn modelId="{83DF9B5F-46A8-4A00-B197-3DD86F22B462}" type="presOf" srcId="{BC9FD60A-C9FC-4D4C-B96E-944088C66B04}" destId="{458DC4C7-D3F1-44B9-B99D-60084958DB04}" srcOrd="0" destOrd="0" presId="urn:microsoft.com/office/officeart/2005/8/layout/hList1"/>
    <dgm:cxn modelId="{DDEF4761-58C5-4FFE-A210-22DB6E433EA0}" srcId="{BDA3CD65-A29A-4FA7-B40C-D50BC0BFFC0B}" destId="{478924B6-EFB8-410F-904A-50D7D75AAB84}" srcOrd="1" destOrd="0" parTransId="{48389D08-AB5B-4456-9C81-4FDE4558349F}" sibTransId="{D95D7933-C15F-4156-BEDC-D55725E93CB5}"/>
    <dgm:cxn modelId="{33B6D461-A396-4804-81EB-BF56B8A8196A}" type="presOf" srcId="{EB9598AE-9E00-4614-91CF-3387A3797DBB}" destId="{D515A024-244E-418D-80ED-C1D9A3E0AACC}" srcOrd="0" destOrd="1" presId="urn:microsoft.com/office/officeart/2005/8/layout/hList1"/>
    <dgm:cxn modelId="{A20B4372-6656-437B-B71B-8FF653CC4739}" srcId="{BC9FD60A-C9FC-4D4C-B96E-944088C66B04}" destId="{BDA3CD65-A29A-4FA7-B40C-D50BC0BFFC0B}" srcOrd="0" destOrd="0" parTransId="{6D4F4D65-4638-477C-A1DE-2E39A36E85EE}" sibTransId="{1EFB9B6E-D420-4CA9-9057-9C8206D8E376}"/>
    <dgm:cxn modelId="{30755279-6768-4517-90C5-68D917AB3441}" srcId="{BC9FD60A-C9FC-4D4C-B96E-944088C66B04}" destId="{1C8AD9E8-BAF1-4E22-BA95-E63DA3F7BFD5}" srcOrd="1" destOrd="0" parTransId="{267B0176-381D-4589-8518-4C7F58AE0CBA}" sibTransId="{68D98E0F-2525-4D3C-9828-82EC752E7EE3}"/>
    <dgm:cxn modelId="{39E9C07E-2C5D-4C9A-927B-092B508CB6B1}" type="presOf" srcId="{7F610638-1589-4C3C-BFC6-707FA356E326}" destId="{39F77E6D-5B5E-4A00-9D0D-108AAA38DB62}" srcOrd="0" destOrd="1" presId="urn:microsoft.com/office/officeart/2005/8/layout/hList1"/>
    <dgm:cxn modelId="{913217A0-200E-4C28-987E-596B1246ABD1}" srcId="{1C8AD9E8-BAF1-4E22-BA95-E63DA3F7BFD5}" destId="{27222732-7CFA-44F1-B486-D67EC9F72720}" srcOrd="0" destOrd="0" parTransId="{D878A508-A843-407F-8643-BE93E830C4AF}" sibTransId="{7C04CF6A-5615-4945-A527-1CA7D6126E21}"/>
    <dgm:cxn modelId="{187B49A3-DF15-48D8-B413-CAE80B374CF8}" srcId="{1017FFB4-5BE2-4958-9A92-C1164F2735A1}" destId="{7F610638-1589-4C3C-BFC6-707FA356E326}" srcOrd="1" destOrd="0" parTransId="{DCEDA9D0-9C27-4DA9-8007-86868A957D13}" sibTransId="{1E42AE8E-8200-4879-9DA3-9314E8BF9F0E}"/>
    <dgm:cxn modelId="{D70670A8-C1F7-4570-BE51-BE2671BC52B5}" srcId="{BDA3CD65-A29A-4FA7-B40C-D50BC0BFFC0B}" destId="{B8F3EB76-6C03-4A7C-BC94-C995432A34E4}" srcOrd="0" destOrd="0" parTransId="{7C971187-E232-4A4C-B4E0-071D9A91B3ED}" sibTransId="{2CFC418D-168B-46E3-965A-A5DBBD7A8DA4}"/>
    <dgm:cxn modelId="{2C2D2AAA-CE94-4F2D-B734-691A3DCB5F5C}" srcId="{BC9FD60A-C9FC-4D4C-B96E-944088C66B04}" destId="{1017FFB4-5BE2-4958-9A92-C1164F2735A1}" srcOrd="2" destOrd="0" parTransId="{506E5342-A1C3-4D74-944D-2D9155AF423A}" sibTransId="{4052440D-4192-41E3-9BEC-CA7C13926B84}"/>
    <dgm:cxn modelId="{BB71CECA-5289-4BB8-86EF-E3C383FDF62B}" type="presOf" srcId="{BDA3CD65-A29A-4FA7-B40C-D50BC0BFFC0B}" destId="{620590F3-70DF-4295-A50D-F402D8C4B5A7}" srcOrd="0" destOrd="0" presId="urn:microsoft.com/office/officeart/2005/8/layout/hList1"/>
    <dgm:cxn modelId="{3A078AF2-F2BB-4756-86EE-80268F3599DC}" srcId="{1C8AD9E8-BAF1-4E22-BA95-E63DA3F7BFD5}" destId="{EB9598AE-9E00-4614-91CF-3387A3797DBB}" srcOrd="1" destOrd="0" parTransId="{9BF25845-60FA-48ED-9603-24EE426419AA}" sibTransId="{47C445F8-A4EC-4A8E-8DD8-1E1D3C347C64}"/>
    <dgm:cxn modelId="{B5BD19AC-D851-4D13-AC52-05025261CB28}" type="presParOf" srcId="{458DC4C7-D3F1-44B9-B99D-60084958DB04}" destId="{BDF5ED50-3CB2-46CD-821A-B40A37FE70AA}" srcOrd="0" destOrd="0" presId="urn:microsoft.com/office/officeart/2005/8/layout/hList1"/>
    <dgm:cxn modelId="{E9C34FE3-A5E4-4A49-8A60-DB215043C0A9}" type="presParOf" srcId="{BDF5ED50-3CB2-46CD-821A-B40A37FE70AA}" destId="{620590F3-70DF-4295-A50D-F402D8C4B5A7}" srcOrd="0" destOrd="0" presId="urn:microsoft.com/office/officeart/2005/8/layout/hList1"/>
    <dgm:cxn modelId="{54AE7142-22FD-4469-A6A8-A32DDA1A1613}" type="presParOf" srcId="{BDF5ED50-3CB2-46CD-821A-B40A37FE70AA}" destId="{36802C41-DCB1-4050-9C7E-0B80914D24A3}" srcOrd="1" destOrd="0" presId="urn:microsoft.com/office/officeart/2005/8/layout/hList1"/>
    <dgm:cxn modelId="{69279ECF-9155-4B7E-8EDF-AD375A48A771}" type="presParOf" srcId="{458DC4C7-D3F1-44B9-B99D-60084958DB04}" destId="{0D19FB46-B34A-4DF1-8DF6-DEC8E02B5AA3}" srcOrd="1" destOrd="0" presId="urn:microsoft.com/office/officeart/2005/8/layout/hList1"/>
    <dgm:cxn modelId="{C64C300C-D80A-4BE6-BCD5-7D1E688ED3A9}" type="presParOf" srcId="{458DC4C7-D3F1-44B9-B99D-60084958DB04}" destId="{C0A0FD11-182C-41E3-8891-83AF755AC5A2}" srcOrd="2" destOrd="0" presId="urn:microsoft.com/office/officeart/2005/8/layout/hList1"/>
    <dgm:cxn modelId="{014B6744-F33B-4675-BA39-2F1E9E418CF4}" type="presParOf" srcId="{C0A0FD11-182C-41E3-8891-83AF755AC5A2}" destId="{316AE289-D9CC-426F-AA9D-DB24E1BAA836}" srcOrd="0" destOrd="0" presId="urn:microsoft.com/office/officeart/2005/8/layout/hList1"/>
    <dgm:cxn modelId="{A1622974-2ED9-4FA9-B9B7-025CB6CF96A3}" type="presParOf" srcId="{C0A0FD11-182C-41E3-8891-83AF755AC5A2}" destId="{D515A024-244E-418D-80ED-C1D9A3E0AACC}" srcOrd="1" destOrd="0" presId="urn:microsoft.com/office/officeart/2005/8/layout/hList1"/>
    <dgm:cxn modelId="{CE95BF9A-5AB9-4FB5-A1EE-9980482F0837}" type="presParOf" srcId="{458DC4C7-D3F1-44B9-B99D-60084958DB04}" destId="{C2E17B40-8DF5-44C2-B5CA-F8C054A19726}" srcOrd="3" destOrd="0" presId="urn:microsoft.com/office/officeart/2005/8/layout/hList1"/>
    <dgm:cxn modelId="{F083662D-8082-4B7B-802E-12940F90C576}" type="presParOf" srcId="{458DC4C7-D3F1-44B9-B99D-60084958DB04}" destId="{AC2D9840-4D95-4C83-8502-14FDBBA2164E}" srcOrd="4" destOrd="0" presId="urn:microsoft.com/office/officeart/2005/8/layout/hList1"/>
    <dgm:cxn modelId="{59793D1F-BD17-484B-A22D-1CCD7812CAA8}" type="presParOf" srcId="{AC2D9840-4D95-4C83-8502-14FDBBA2164E}" destId="{ED4127E7-F7A0-4D61-BF48-51BF0A9FC940}" srcOrd="0" destOrd="0" presId="urn:microsoft.com/office/officeart/2005/8/layout/hList1"/>
    <dgm:cxn modelId="{2C75CA0C-044E-4161-96C8-62172B51DEA8}" type="presParOf" srcId="{AC2D9840-4D95-4C83-8502-14FDBBA2164E}" destId="{39F77E6D-5B5E-4A00-9D0D-108AAA38DB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590F3-70DF-4295-A50D-F402D8C4B5A7}">
      <dsp:nvSpPr>
        <dsp:cNvPr id="0" name=""/>
        <dsp:cNvSpPr/>
      </dsp:nvSpPr>
      <dsp:spPr>
        <a:xfrm>
          <a:off x="1905" y="20739"/>
          <a:ext cx="1857374" cy="742949"/>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a:t>G</a:t>
          </a:r>
        </a:p>
      </dsp:txBody>
      <dsp:txXfrm>
        <a:off x="1905" y="20739"/>
        <a:ext cx="1857374" cy="742949"/>
      </dsp:txXfrm>
    </dsp:sp>
    <dsp:sp modelId="{36802C41-DCB1-4050-9C7E-0B80914D24A3}">
      <dsp:nvSpPr>
        <dsp:cNvPr id="0" name=""/>
        <dsp:cNvSpPr/>
      </dsp:nvSpPr>
      <dsp:spPr>
        <a:xfrm>
          <a:off x="1905" y="763689"/>
          <a:ext cx="1857374" cy="184464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a:t>Hauptschul-abschluss nach 9 oder 10</a:t>
          </a:r>
        </a:p>
      </dsp:txBody>
      <dsp:txXfrm>
        <a:off x="1905" y="763689"/>
        <a:ext cx="1857374" cy="1844640"/>
      </dsp:txXfrm>
    </dsp:sp>
    <dsp:sp modelId="{316AE289-D9CC-426F-AA9D-DB24E1BAA836}">
      <dsp:nvSpPr>
        <dsp:cNvPr id="0" name=""/>
        <dsp:cNvSpPr/>
      </dsp:nvSpPr>
      <dsp:spPr>
        <a:xfrm>
          <a:off x="2119312" y="20739"/>
          <a:ext cx="1857374" cy="742949"/>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a:t>M</a:t>
          </a:r>
        </a:p>
      </dsp:txBody>
      <dsp:txXfrm>
        <a:off x="2119312" y="20739"/>
        <a:ext cx="1857374" cy="742949"/>
      </dsp:txXfrm>
    </dsp:sp>
    <dsp:sp modelId="{D515A024-244E-418D-80ED-C1D9A3E0AACC}">
      <dsp:nvSpPr>
        <dsp:cNvPr id="0" name=""/>
        <dsp:cNvSpPr/>
      </dsp:nvSpPr>
      <dsp:spPr>
        <a:xfrm>
          <a:off x="2119312" y="763689"/>
          <a:ext cx="1857374" cy="184464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a:t>Realschul-abschluss nach 10</a:t>
          </a:r>
        </a:p>
      </dsp:txBody>
      <dsp:txXfrm>
        <a:off x="2119312" y="763689"/>
        <a:ext cx="1857374" cy="1844640"/>
      </dsp:txXfrm>
    </dsp:sp>
    <dsp:sp modelId="{ED4127E7-F7A0-4D61-BF48-51BF0A9FC940}">
      <dsp:nvSpPr>
        <dsp:cNvPr id="0" name=""/>
        <dsp:cNvSpPr/>
      </dsp:nvSpPr>
      <dsp:spPr>
        <a:xfrm>
          <a:off x="4236719" y="20739"/>
          <a:ext cx="1857374" cy="742949"/>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1" kern="1200" dirty="0"/>
            <a:t>E</a:t>
          </a:r>
        </a:p>
      </dsp:txBody>
      <dsp:txXfrm>
        <a:off x="4236719" y="20739"/>
        <a:ext cx="1857374" cy="742949"/>
      </dsp:txXfrm>
    </dsp:sp>
    <dsp:sp modelId="{39F77E6D-5B5E-4A00-9D0D-108AAA38DB62}">
      <dsp:nvSpPr>
        <dsp:cNvPr id="0" name=""/>
        <dsp:cNvSpPr/>
      </dsp:nvSpPr>
      <dsp:spPr>
        <a:xfrm>
          <a:off x="4236719" y="763689"/>
          <a:ext cx="1857374" cy="184464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a:t>Übergang in gymnasiale Oberstufe nach Klasse 10</a:t>
          </a:r>
        </a:p>
      </dsp:txBody>
      <dsp:txXfrm>
        <a:off x="4236719" y="763689"/>
        <a:ext cx="1857374" cy="18446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B68A795-6A82-4568-93EA-AD61CBD01618}"/>
              </a:ext>
            </a:extLst>
          </p:cNvPr>
          <p:cNvSpPr>
            <a:spLocks noGrp="1"/>
          </p:cNvSpPr>
          <p:nvPr>
            <p:ph type="hdr" sz="quarter"/>
          </p:nvPr>
        </p:nvSpPr>
        <p:spPr>
          <a:xfrm>
            <a:off x="0" y="0"/>
            <a:ext cx="2889938" cy="496332"/>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de-DE" dirty="0"/>
          </a:p>
        </p:txBody>
      </p:sp>
      <p:sp>
        <p:nvSpPr>
          <p:cNvPr id="3" name="Datumsplatzhalter 2">
            <a:extLst>
              <a:ext uri="{FF2B5EF4-FFF2-40B4-BE49-F238E27FC236}">
                <a16:creationId xmlns:a16="http://schemas.microsoft.com/office/drawing/2014/main" id="{C409ED42-E0C4-44F0-824D-80F35449BF13}"/>
              </a:ext>
            </a:extLst>
          </p:cNvPr>
          <p:cNvSpPr>
            <a:spLocks noGrp="1"/>
          </p:cNvSpPr>
          <p:nvPr>
            <p:ph type="dt" idx="1"/>
          </p:nvPr>
        </p:nvSpPr>
        <p:spPr>
          <a:xfrm>
            <a:off x="3777607" y="0"/>
            <a:ext cx="2889938" cy="496332"/>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7E089990-1720-4C5B-A39D-B5BED2E4D262}" type="datetimeFigureOut">
              <a:rPr lang="de-DE"/>
              <a:pPr>
                <a:defRPr/>
              </a:pPr>
              <a:t>29.11.2024</a:t>
            </a:fld>
            <a:endParaRPr lang="de-DE" dirty="0"/>
          </a:p>
        </p:txBody>
      </p:sp>
      <p:sp>
        <p:nvSpPr>
          <p:cNvPr id="4" name="Folienbildplatzhalter 3">
            <a:extLst>
              <a:ext uri="{FF2B5EF4-FFF2-40B4-BE49-F238E27FC236}">
                <a16:creationId xmlns:a16="http://schemas.microsoft.com/office/drawing/2014/main" id="{5A0C6BF4-D0DF-462D-891E-ED56F1C742D5}"/>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a:extLst>
              <a:ext uri="{FF2B5EF4-FFF2-40B4-BE49-F238E27FC236}">
                <a16:creationId xmlns:a16="http://schemas.microsoft.com/office/drawing/2014/main" id="{E294D61D-67FA-438A-8145-7CA9FE4092B0}"/>
              </a:ext>
            </a:extLst>
          </p:cNvPr>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5427123A-8CE3-4B55-9748-DDFC4D8BCFB5}"/>
              </a:ext>
            </a:extLst>
          </p:cNvPr>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de-DE" dirty="0"/>
          </a:p>
        </p:txBody>
      </p:sp>
      <p:sp>
        <p:nvSpPr>
          <p:cNvPr id="7" name="Foliennummernplatzhalter 6">
            <a:extLst>
              <a:ext uri="{FF2B5EF4-FFF2-40B4-BE49-F238E27FC236}">
                <a16:creationId xmlns:a16="http://schemas.microsoft.com/office/drawing/2014/main" id="{CC1D6764-7058-45BA-8860-1467B1F5CF4F}"/>
              </a:ext>
            </a:extLst>
          </p:cNvPr>
          <p:cNvSpPr>
            <a:spLocks noGrp="1"/>
          </p:cNvSpPr>
          <p:nvPr>
            <p:ph type="sldNum" sz="quarter" idx="5"/>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B44753-8718-4600-8A2C-FEB352598E7F}" type="slidenum">
              <a:rPr lang="de-DE" altLang="de-DE"/>
              <a:pPr>
                <a:defRPr/>
              </a:pPr>
              <a:t>‹Nr.›</a:t>
            </a:fld>
            <a:endParaRPr lang="de-DE" altLang="de-DE" dirty="0"/>
          </a:p>
        </p:txBody>
      </p:sp>
    </p:spTree>
    <p:extLst>
      <p:ext uri="{BB962C8B-B14F-4D97-AF65-F5344CB8AC3E}">
        <p14:creationId xmlns:p14="http://schemas.microsoft.com/office/powerpoint/2010/main" val="2243458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Zeitplan: ca. 15 min.</a:t>
            </a:r>
            <a:r>
              <a:rPr lang="de-DE" baseline="0" dirty="0"/>
              <a:t> </a:t>
            </a:r>
          </a:p>
          <a:p>
            <a:r>
              <a:rPr lang="de-DE" baseline="0" dirty="0"/>
              <a:t>Anmeldung zur GMS  Kl. 4 ca. Mitte März</a:t>
            </a:r>
            <a:endParaRPr lang="de-DE" dirty="0"/>
          </a:p>
          <a:p>
            <a:r>
              <a:rPr lang="de-DE" dirty="0"/>
              <a:t>Immer</a:t>
            </a:r>
            <a:r>
              <a:rPr lang="de-DE" baseline="0" dirty="0"/>
              <a:t> n</a:t>
            </a:r>
            <a:r>
              <a:rPr lang="de-DE" dirty="0"/>
              <a:t>och neue Schulform viele Unklarheiten. Daher</a:t>
            </a:r>
            <a:r>
              <a:rPr lang="de-DE" baseline="0" dirty="0"/>
              <a:t> einige Infos</a:t>
            </a:r>
            <a:endParaRPr lang="de-DE" dirty="0"/>
          </a:p>
        </p:txBody>
      </p:sp>
      <p:sp>
        <p:nvSpPr>
          <p:cNvPr id="4" name="Foliennummernplatzhalter 3"/>
          <p:cNvSpPr>
            <a:spLocks noGrp="1"/>
          </p:cNvSpPr>
          <p:nvPr>
            <p:ph type="sldNum" sz="quarter" idx="10"/>
          </p:nvPr>
        </p:nvSpPr>
        <p:spPr/>
        <p:txBody>
          <a:bodyPr/>
          <a:lstStyle/>
          <a:p>
            <a:pPr>
              <a:defRPr/>
            </a:pPr>
            <a:fld id="{BCB44753-8718-4600-8A2C-FEB352598E7F}" type="slidenum">
              <a:rPr lang="de-DE" altLang="de-DE" smtClean="0"/>
              <a:pPr>
                <a:defRPr/>
              </a:pPr>
              <a:t>2</a:t>
            </a:fld>
            <a:endParaRPr lang="de-DE" altLang="de-DE" dirty="0"/>
          </a:p>
        </p:txBody>
      </p:sp>
    </p:spTree>
    <p:extLst>
      <p:ext uri="{BB962C8B-B14F-4D97-AF65-F5344CB8AC3E}">
        <p14:creationId xmlns:p14="http://schemas.microsoft.com/office/powerpoint/2010/main" val="171697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DBD42EDD-6580-4A21-AD78-7E0B59EE1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a:extLst>
              <a:ext uri="{FF2B5EF4-FFF2-40B4-BE49-F238E27FC236}">
                <a16:creationId xmlns:a16="http://schemas.microsoft.com/office/drawing/2014/main" id="{4C2089D6-5B3A-4850-9730-23363B3033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7412" name="Foliennummernplatzhalter 3">
            <a:extLst>
              <a:ext uri="{FF2B5EF4-FFF2-40B4-BE49-F238E27FC236}">
                <a16:creationId xmlns:a16="http://schemas.microsoft.com/office/drawing/2014/main" id="{6BE2712F-565C-4C91-AEAC-B0710F0280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AD874D-AD4B-40C9-B0A7-EBFE90495EFE}" type="slidenum">
              <a:rPr lang="de-DE" altLang="de-DE">
                <a:latin typeface="Arial" panose="020B0604020202020204" pitchFamily="34" charset="0"/>
              </a:rPr>
              <a:pPr>
                <a:spcBef>
                  <a:spcPct val="0"/>
                </a:spcBef>
              </a:pPr>
              <a:t>14</a:t>
            </a:fld>
            <a:endParaRPr lang="de-DE" altLang="de-DE">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Klaus</a:t>
            </a:r>
          </a:p>
          <a:p>
            <a:endParaRPr lang="de-DE" dirty="0"/>
          </a:p>
          <a:p>
            <a:r>
              <a:rPr lang="de-DE" dirty="0"/>
              <a:t>Klassenteiler GMS: 28, RS: 30. Derzeit: 5-7 max. 23 SuS, 8-9 etwas mehr</a:t>
            </a:r>
          </a:p>
          <a:p>
            <a:r>
              <a:rPr lang="de-DE" dirty="0"/>
              <a:t>RS nur 2 Niveaustufe</a:t>
            </a:r>
            <a:r>
              <a:rPr lang="de-DE" baseline="0" dirty="0"/>
              <a:t>n und nicht fächerscharf, sondern generell</a:t>
            </a:r>
          </a:p>
          <a:p>
            <a:r>
              <a:rPr lang="de-DE" baseline="0" dirty="0"/>
              <a:t>Noten später ja /(Kl. 7/8), ansonsten auf E-Wunsch. </a:t>
            </a:r>
            <a:endParaRPr lang="de-DE" dirty="0"/>
          </a:p>
        </p:txBody>
      </p:sp>
      <p:sp>
        <p:nvSpPr>
          <p:cNvPr id="4" name="Foliennummernplatzhalter 3"/>
          <p:cNvSpPr>
            <a:spLocks noGrp="1"/>
          </p:cNvSpPr>
          <p:nvPr>
            <p:ph type="sldNum" sz="quarter" idx="10"/>
          </p:nvPr>
        </p:nvSpPr>
        <p:spPr/>
        <p:txBody>
          <a:bodyPr/>
          <a:lstStyle/>
          <a:p>
            <a:pPr>
              <a:defRPr/>
            </a:pPr>
            <a:fld id="{BCB44753-8718-4600-8A2C-FEB352598E7F}" type="slidenum">
              <a:rPr lang="de-DE" altLang="de-DE" smtClean="0"/>
              <a:pPr>
                <a:defRPr/>
              </a:pPr>
              <a:t>15</a:t>
            </a:fld>
            <a:endParaRPr lang="de-DE" altLang="de-DE" dirty="0"/>
          </a:p>
        </p:txBody>
      </p:sp>
    </p:spTree>
    <p:extLst>
      <p:ext uri="{BB962C8B-B14F-4D97-AF65-F5344CB8AC3E}">
        <p14:creationId xmlns:p14="http://schemas.microsoft.com/office/powerpoint/2010/main" val="96758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
        <p:nvSpPr>
          <p:cNvPr id="5" name="Notizenplatzhalter 2"/>
          <p:cNvSpPr>
            <a:spLocks noGrp="1"/>
          </p:cNvSpPr>
          <p:nvPr>
            <p:ph type="body" idx="1"/>
          </p:nvPr>
        </p:nvSpPr>
        <p:spPr>
          <a:xfrm>
            <a:off x="296771" y="4936332"/>
            <a:ext cx="6075545" cy="4442698"/>
          </a:xfrm>
        </p:spPr>
        <p:txBody>
          <a:bodyPr/>
          <a:lstStyle/>
          <a:p>
            <a:pPr marL="169503" indent="-169503">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9503" indent="-169503">
              <a:buFont typeface="Arial" panose="020B0604020202020204" pitchFamily="34" charset="0"/>
              <a:buChar char="•"/>
            </a:pPr>
            <a:endParaRPr lang="de-DE" baseline="0" dirty="0"/>
          </a:p>
          <a:p>
            <a:pPr marL="169503" indent="-169503">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9503" indent="-169503">
              <a:buFont typeface="Arial" panose="020B0604020202020204" pitchFamily="34" charset="0"/>
              <a:buChar char="•"/>
            </a:pPr>
            <a:r>
              <a:rPr lang="de-DE" dirty="0"/>
              <a:t>Darüber hinaus kann die allgemeine Hochschulreife aber beispielsweise </a:t>
            </a:r>
            <a:r>
              <a:rPr lang="de-DE" b="1" dirty="0"/>
              <a:t>auch durch eine Berufsausbildung mit </a:t>
            </a:r>
            <a:r>
              <a:rPr lang="de-DE" dirty="0"/>
              <a:t>anschließendem Besuch eines Bildungsgangs der </a:t>
            </a:r>
            <a:r>
              <a:rPr lang="de-DE" b="1" dirty="0"/>
              <a:t>Berufsoberschule oder </a:t>
            </a:r>
            <a:r>
              <a:rPr lang="de-DE" dirty="0"/>
              <a:t>einer </a:t>
            </a:r>
            <a:r>
              <a:rPr lang="de-DE" b="1" dirty="0"/>
              <a:t>Fachschule </a:t>
            </a:r>
            <a:r>
              <a:rPr lang="de-DE" dirty="0"/>
              <a:t>erworben werden. </a:t>
            </a:r>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r>
              <a:rPr lang="de-DE" dirty="0"/>
              <a:t>Eine </a:t>
            </a:r>
            <a:r>
              <a:rPr lang="de-DE" b="1" dirty="0"/>
              <a:t>duale und schulische Ausbildung mit Zusatzprogramm </a:t>
            </a:r>
            <a:r>
              <a:rPr lang="de-DE" dirty="0"/>
              <a:t>sowie der Besuch eines </a:t>
            </a:r>
            <a:r>
              <a:rPr lang="de-DE" b="1" dirty="0"/>
              <a:t>Berufskollegs </a:t>
            </a:r>
            <a:r>
              <a:rPr lang="de-DE" dirty="0"/>
              <a:t>führt zur </a:t>
            </a:r>
            <a:r>
              <a:rPr lang="de-DE" b="1" dirty="0"/>
              <a:t>Fachhochschulreife</a:t>
            </a:r>
            <a:r>
              <a:rPr lang="de-DE" dirty="0"/>
              <a:t>, die ein Studium an einer Fachhochschule ermöglicht. </a:t>
            </a:r>
            <a:endParaRPr lang="de-DE" b="1" dirty="0">
              <a:solidFill>
                <a:srgbClr val="FF0000"/>
              </a:solidFill>
            </a:endParaRPr>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r>
              <a:rPr lang="de-DE" dirty="0"/>
              <a:t>So kann sich eine Schülerin bzw. ein Schüler zum Beispiel nach dem Hauptschulabschluss oder dem mittleren Bildungsabschluss später in den beruflichen Bildungsgängen weiterbilden und die allgemeine Hochschulreife erlangen.</a:t>
            </a:r>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1"/>
            <a:ext cx="6004899" cy="4869920"/>
          </a:xfrm>
        </p:spPr>
        <p:txBody>
          <a:bodyPr>
            <a:normAutofit lnSpcReduction="10000"/>
          </a:bodyPr>
          <a:lstStyle/>
          <a:p>
            <a:pPr marL="169503" indent="-169503">
              <a:buFont typeface="Arial" panose="020B0604020202020204" pitchFamily="34" charset="0"/>
              <a:buChar char="•"/>
            </a:pPr>
            <a:r>
              <a:rPr lang="de-DE" sz="1000" dirty="0"/>
              <a:t>Die Gemeinschaftsschule ist eine leistungsorientierte Schulart. Sie vermittelt sowohl das </a:t>
            </a:r>
            <a:r>
              <a:rPr lang="de-DE" sz="1000" b="1" dirty="0"/>
              <a:t>grundlegende, zum Hauptschulabschluss führende Niveau, </a:t>
            </a:r>
            <a:r>
              <a:rPr lang="de-DE" sz="1000" dirty="0"/>
              <a:t>das </a:t>
            </a:r>
            <a:r>
              <a:rPr lang="de-DE" sz="1000" b="1" dirty="0"/>
              <a:t>mittlere, zum Realschulabschluss </a:t>
            </a:r>
            <a:r>
              <a:rPr lang="de-DE" sz="1000" dirty="0"/>
              <a:t>führende Niveau als auch das </a:t>
            </a:r>
            <a:r>
              <a:rPr lang="de-DE" sz="1000" b="1" dirty="0"/>
              <a:t>erweiterte Niveau, das zum Abitur </a:t>
            </a:r>
            <a:r>
              <a:rPr lang="de-DE" sz="1000" dirty="0"/>
              <a:t>hinführt.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503" indent="-169503" defTabSz="91406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503" indent="-169503" defTabSz="914067">
              <a:buFont typeface="Arial" panose="020B0604020202020204" pitchFamily="34" charset="0"/>
              <a:buChar char="•"/>
              <a:defRPr/>
            </a:pPr>
            <a:endParaRPr lang="de-DE" sz="1000" dirty="0"/>
          </a:p>
          <a:p>
            <a:pPr marL="169503" indent="-169503" defTabSz="914067">
              <a:buFont typeface="Arial" panose="020B0604020202020204" pitchFamily="34" charset="0"/>
              <a:buChar char="•"/>
              <a:defRPr/>
            </a:pPr>
            <a:r>
              <a:rPr lang="de-DE" sz="1000" dirty="0"/>
              <a:t>Die Pädagogik der Gemeinschaftsschule geht auf die Unterschiedlichkeit der Kinder und Jugendlichen ein. Die Lernangebote werden auf die verschiedenen Begabungen, Fähigkeiten und Entwicklungen des Einzelnen abgestimmt. </a:t>
            </a:r>
          </a:p>
          <a:p>
            <a:pPr marL="169503" indent="-169503" defTabSz="914067">
              <a:buFont typeface="Arial" panose="020B0604020202020204" pitchFamily="34" charset="0"/>
              <a:buChar char="•"/>
              <a:defRPr/>
            </a:pPr>
            <a:endParaRPr lang="de-DE" sz="1000" dirty="0"/>
          </a:p>
          <a:p>
            <a:pPr marL="169503" indent="-169503">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503" indent="-169503">
              <a:buFont typeface="Arial" panose="020B0604020202020204" pitchFamily="34" charset="0"/>
              <a:buChar char="•"/>
            </a:pPr>
            <a:endParaRPr lang="de-DE" sz="1000" b="1" dirty="0"/>
          </a:p>
          <a:p>
            <a:pPr marL="169503" indent="-169503" defTabSz="91406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503" indent="-169503" defTabSz="914067">
              <a:buFont typeface="Arial" panose="020B0604020202020204" pitchFamily="34" charset="0"/>
              <a:buChar char="•"/>
              <a:defRPr/>
            </a:pPr>
            <a:endParaRPr lang="de-DE" sz="1000" dirty="0"/>
          </a:p>
          <a:p>
            <a:pPr marL="169503" indent="-169503" defTabSz="91406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503" indent="-169503" defTabSz="914067">
              <a:buFont typeface="Arial" panose="020B0604020202020204" pitchFamily="34" charset="0"/>
              <a:buChar char="•"/>
              <a:defRPr/>
            </a:pPr>
            <a:endParaRPr lang="de-DE" sz="1000" dirty="0"/>
          </a:p>
          <a:p>
            <a:pPr marL="169503" indent="-169503">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503" indent="-169503">
              <a:buFont typeface="Arial" panose="020B0604020202020204" pitchFamily="34" charset="0"/>
              <a:buChar char="•"/>
            </a:pPr>
            <a:endParaRPr lang="de-DE" sz="1000" dirty="0"/>
          </a:p>
          <a:p>
            <a:pPr marL="169503" indent="-169503">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Klaus</a:t>
            </a:r>
          </a:p>
          <a:p>
            <a:endParaRPr lang="de-DE" dirty="0"/>
          </a:p>
          <a:p>
            <a:r>
              <a:rPr lang="de-DE" dirty="0"/>
              <a:t>Fächer in allen Schularten identisch, gleiche Bildungspläne</a:t>
            </a:r>
          </a:p>
          <a:p>
            <a:r>
              <a:rPr lang="de-DE" dirty="0"/>
              <a:t>GMS = GT,</a:t>
            </a:r>
            <a:r>
              <a:rPr lang="de-DE" baseline="0" dirty="0"/>
              <a:t> dadurch fast keine HA</a:t>
            </a:r>
            <a:endParaRPr lang="de-DE" dirty="0"/>
          </a:p>
        </p:txBody>
      </p:sp>
      <p:sp>
        <p:nvSpPr>
          <p:cNvPr id="4" name="Foliennummernplatzhalter 3"/>
          <p:cNvSpPr>
            <a:spLocks noGrp="1"/>
          </p:cNvSpPr>
          <p:nvPr>
            <p:ph type="sldNum" sz="quarter" idx="10"/>
          </p:nvPr>
        </p:nvSpPr>
        <p:spPr/>
        <p:txBody>
          <a:bodyPr/>
          <a:lstStyle/>
          <a:p>
            <a:pPr>
              <a:defRPr/>
            </a:pPr>
            <a:fld id="{BCB44753-8718-4600-8A2C-FEB352598E7F}" type="slidenum">
              <a:rPr lang="de-DE" altLang="de-DE" smtClean="0"/>
              <a:pPr>
                <a:defRPr/>
              </a:pPr>
              <a:t>4</a:t>
            </a:fld>
            <a:endParaRPr lang="de-DE" altLang="de-DE" dirty="0"/>
          </a:p>
        </p:txBody>
      </p:sp>
    </p:spTree>
    <p:extLst>
      <p:ext uri="{BB962C8B-B14F-4D97-AF65-F5344CB8AC3E}">
        <p14:creationId xmlns:p14="http://schemas.microsoft.com/office/powerpoint/2010/main" val="237591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Martina</a:t>
            </a:r>
          </a:p>
          <a:p>
            <a:endParaRPr lang="de-DE" dirty="0"/>
          </a:p>
          <a:p>
            <a:r>
              <a:rPr lang="de-DE" dirty="0"/>
              <a:t>Schritt</a:t>
            </a:r>
            <a:r>
              <a:rPr lang="de-DE" baseline="0" dirty="0"/>
              <a:t> für Schritt zum selbstverantwortlichen Arbeiten &amp; Lernen</a:t>
            </a:r>
            <a:endParaRPr lang="de-DE" dirty="0"/>
          </a:p>
          <a:p>
            <a:r>
              <a:rPr lang="de-DE" dirty="0"/>
              <a:t>Wahl der Niveaustufe mit Hilfe der Lehrkräfte</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Alle</a:t>
            </a:r>
            <a:r>
              <a:rPr lang="de-DE" baseline="0" dirty="0"/>
              <a:t> drei Niveaustufen, daher auch Lehrkräfte aus allen Schularten! </a:t>
            </a:r>
            <a:endParaRPr lang="de-DE" dirty="0"/>
          </a:p>
          <a:p>
            <a:r>
              <a:rPr lang="de-DE" dirty="0"/>
              <a:t>Danach Kompetenznachweis / Klassenarbeit -&gt; und den</a:t>
            </a:r>
            <a:r>
              <a:rPr lang="de-DE" baseline="0" dirty="0"/>
              <a:t> gibt es natürlich auch zurück</a:t>
            </a:r>
            <a:endParaRPr lang="de-DE" dirty="0"/>
          </a:p>
        </p:txBody>
      </p:sp>
      <p:sp>
        <p:nvSpPr>
          <p:cNvPr id="4" name="Foliennummernplatzhalter 3"/>
          <p:cNvSpPr>
            <a:spLocks noGrp="1"/>
          </p:cNvSpPr>
          <p:nvPr>
            <p:ph type="sldNum" sz="quarter" idx="10"/>
          </p:nvPr>
        </p:nvSpPr>
        <p:spPr/>
        <p:txBody>
          <a:bodyPr/>
          <a:lstStyle/>
          <a:p>
            <a:pPr>
              <a:defRPr/>
            </a:pPr>
            <a:fld id="{BCB44753-8718-4600-8A2C-FEB352598E7F}" type="slidenum">
              <a:rPr lang="de-DE" altLang="de-DE" smtClean="0"/>
              <a:pPr>
                <a:defRPr/>
              </a:pPr>
              <a:t>5</a:t>
            </a:fld>
            <a:endParaRPr lang="de-DE" altLang="de-DE" dirty="0"/>
          </a:p>
        </p:txBody>
      </p:sp>
    </p:spTree>
    <p:extLst>
      <p:ext uri="{BB962C8B-B14F-4D97-AF65-F5344CB8AC3E}">
        <p14:creationId xmlns:p14="http://schemas.microsoft.com/office/powerpoint/2010/main" val="56858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Klaus</a:t>
            </a:r>
          </a:p>
          <a:p>
            <a:endParaRPr lang="de-DE" dirty="0"/>
          </a:p>
          <a:p>
            <a:r>
              <a:rPr lang="de-DE" dirty="0"/>
              <a:t>Keine Noten, sondern Punkte</a:t>
            </a:r>
            <a:r>
              <a:rPr lang="de-DE" baseline="0" dirty="0"/>
              <a:t> und differenziertes Feedback für SuS UND E</a:t>
            </a:r>
          </a:p>
          <a:p>
            <a:r>
              <a:rPr lang="de-DE" baseline="0" dirty="0"/>
              <a:t>Auch Wiederholen eines KN ist möglich! </a:t>
            </a:r>
          </a:p>
          <a:p>
            <a:r>
              <a:rPr lang="de-DE" b="1" baseline="0" dirty="0"/>
              <a:t>Analog zeigen: Zeugnisse vs. LEB Alicia</a:t>
            </a:r>
            <a:endParaRPr lang="de-DE" b="1" dirty="0"/>
          </a:p>
        </p:txBody>
      </p:sp>
      <p:sp>
        <p:nvSpPr>
          <p:cNvPr id="4" name="Foliennummernplatzhalter 3"/>
          <p:cNvSpPr>
            <a:spLocks noGrp="1"/>
          </p:cNvSpPr>
          <p:nvPr>
            <p:ph type="sldNum" sz="quarter" idx="10"/>
          </p:nvPr>
        </p:nvSpPr>
        <p:spPr/>
        <p:txBody>
          <a:bodyPr/>
          <a:lstStyle/>
          <a:p>
            <a:pPr>
              <a:defRPr/>
            </a:pPr>
            <a:fld id="{BCB44753-8718-4600-8A2C-FEB352598E7F}" type="slidenum">
              <a:rPr lang="de-DE" altLang="de-DE" smtClean="0"/>
              <a:pPr>
                <a:defRPr/>
              </a:pPr>
              <a:t>8</a:t>
            </a:fld>
            <a:endParaRPr lang="de-DE" altLang="de-DE" dirty="0"/>
          </a:p>
        </p:txBody>
      </p:sp>
    </p:spTree>
    <p:extLst>
      <p:ext uri="{BB962C8B-B14F-4D97-AF65-F5344CB8AC3E}">
        <p14:creationId xmlns:p14="http://schemas.microsoft.com/office/powerpoint/2010/main" val="322725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Martina</a:t>
            </a:r>
          </a:p>
          <a:p>
            <a:endParaRPr lang="de-DE" b="1" dirty="0"/>
          </a:p>
          <a:p>
            <a:r>
              <a:rPr lang="de-DE" b="1" dirty="0"/>
              <a:t>LTB</a:t>
            </a:r>
            <a:r>
              <a:rPr lang="de-DE" b="1" baseline="0" dirty="0"/>
              <a:t> von Selina </a:t>
            </a:r>
            <a:r>
              <a:rPr lang="de-DE" b="0" baseline="0" dirty="0"/>
              <a:t>zeigen</a:t>
            </a:r>
          </a:p>
          <a:p>
            <a:r>
              <a:rPr lang="de-DE" b="0" baseline="0" dirty="0"/>
              <a:t>Übergang nächste Folie: </a:t>
            </a:r>
            <a:r>
              <a:rPr lang="de-DE" b="1" baseline="0" dirty="0"/>
              <a:t>Nach Klasse 8</a:t>
            </a:r>
            <a:r>
              <a:rPr lang="de-DE" b="0" baseline="0" dirty="0"/>
              <a:t> steht dann die Entscheidung über die </a:t>
            </a:r>
            <a:r>
              <a:rPr lang="de-DE" b="1" baseline="0" dirty="0"/>
              <a:t>Schullaufbahn</a:t>
            </a:r>
            <a:r>
              <a:rPr lang="de-DE" b="0" baseline="0" dirty="0"/>
              <a:t> an…</a:t>
            </a:r>
            <a:endParaRPr lang="de-DE" b="0" dirty="0"/>
          </a:p>
        </p:txBody>
      </p:sp>
      <p:sp>
        <p:nvSpPr>
          <p:cNvPr id="4" name="Foliennummernplatzhalter 3"/>
          <p:cNvSpPr>
            <a:spLocks noGrp="1"/>
          </p:cNvSpPr>
          <p:nvPr>
            <p:ph type="sldNum" sz="quarter" idx="10"/>
          </p:nvPr>
        </p:nvSpPr>
        <p:spPr/>
        <p:txBody>
          <a:bodyPr/>
          <a:lstStyle/>
          <a:p>
            <a:pPr>
              <a:defRPr/>
            </a:pPr>
            <a:fld id="{BCB44753-8718-4600-8A2C-FEB352598E7F}" type="slidenum">
              <a:rPr lang="de-DE" altLang="de-DE" smtClean="0"/>
              <a:pPr>
                <a:defRPr/>
              </a:pPr>
              <a:t>9</a:t>
            </a:fld>
            <a:endParaRPr lang="de-DE" altLang="de-DE" dirty="0"/>
          </a:p>
        </p:txBody>
      </p:sp>
    </p:spTree>
    <p:extLst>
      <p:ext uri="{BB962C8B-B14F-4D97-AF65-F5344CB8AC3E}">
        <p14:creationId xmlns:p14="http://schemas.microsoft.com/office/powerpoint/2010/main" val="285942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Martina</a:t>
            </a:r>
          </a:p>
          <a:p>
            <a:endParaRPr lang="de-DE" dirty="0"/>
          </a:p>
          <a:p>
            <a:r>
              <a:rPr lang="de-DE" dirty="0"/>
              <a:t>Aufgrund der drei Niveaustufen arbeiten an der GMS L aller Schularten: HS, RS, </a:t>
            </a:r>
            <a:r>
              <a:rPr lang="de-DE" dirty="0" err="1"/>
              <a:t>Gym</a:t>
            </a:r>
            <a:endParaRPr lang="de-DE" dirty="0"/>
          </a:p>
          <a:p>
            <a:r>
              <a:rPr lang="de-DE" dirty="0"/>
              <a:t>Entscheidung über Schulabschluss muss</a:t>
            </a:r>
            <a:r>
              <a:rPr lang="de-DE" baseline="0" dirty="0"/>
              <a:t> also nicht bereits in Kl. 4, sondern erst in Kl. 8 getroffen werden</a:t>
            </a:r>
          </a:p>
          <a:p>
            <a:endParaRPr lang="de-DE" dirty="0"/>
          </a:p>
        </p:txBody>
      </p:sp>
      <p:sp>
        <p:nvSpPr>
          <p:cNvPr id="4" name="Foliennummernplatzhalter 3"/>
          <p:cNvSpPr>
            <a:spLocks noGrp="1"/>
          </p:cNvSpPr>
          <p:nvPr>
            <p:ph type="sldNum" sz="quarter" idx="10"/>
          </p:nvPr>
        </p:nvSpPr>
        <p:spPr/>
        <p:txBody>
          <a:bodyPr/>
          <a:lstStyle/>
          <a:p>
            <a:pPr>
              <a:defRPr/>
            </a:pPr>
            <a:fld id="{BCB44753-8718-4600-8A2C-FEB352598E7F}" type="slidenum">
              <a:rPr lang="de-DE" altLang="de-DE" smtClean="0"/>
              <a:pPr>
                <a:defRPr/>
              </a:pPr>
              <a:t>11</a:t>
            </a:fld>
            <a:endParaRPr lang="de-DE" altLang="de-DE" dirty="0"/>
          </a:p>
        </p:txBody>
      </p:sp>
    </p:spTree>
    <p:extLst>
      <p:ext uri="{BB962C8B-B14F-4D97-AF65-F5344CB8AC3E}">
        <p14:creationId xmlns:p14="http://schemas.microsoft.com/office/powerpoint/2010/main" val="262157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1" y="4936331"/>
            <a:ext cx="6146191" cy="4869920"/>
          </a:xfrm>
        </p:spPr>
        <p:txBody>
          <a:bodyPr>
            <a:normAutofit fontScale="92500"/>
          </a:bodyPr>
          <a:lstStyle/>
          <a:p>
            <a:pPr marL="169503" indent="-169503">
              <a:buFont typeface="Arial" panose="020B0604020202020204" pitchFamily="34" charset="0"/>
              <a:buChar char="•"/>
            </a:pPr>
            <a:r>
              <a:rPr lang="de-DE" sz="1100" dirty="0"/>
              <a:t>Die Gemeinschaftsschule bietet die Standards der Hauptschule, der Realschule und des Gymnasiums an. Die Schülerinnen und Schüler können auf unterschiedlichen und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503" indent="-169503">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503" indent="-169503">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88" indent="-171388">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537" lvl="1" indent="-169503">
              <a:buFont typeface="Arial" panose="020B0604020202020204" pitchFamily="34" charset="0"/>
              <a:buChar char="•"/>
            </a:pPr>
            <a:r>
              <a:rPr lang="de-DE" sz="1100" b="1" dirty="0"/>
              <a:t>eine zweite Fremdsprache (Französisch) (ab Klasse 6),</a:t>
            </a:r>
          </a:p>
          <a:p>
            <a:pPr marL="626537" lvl="1" indent="-169503">
              <a:buFont typeface="Arial" panose="020B0604020202020204" pitchFamily="34" charset="0"/>
              <a:buChar char="•"/>
            </a:pPr>
            <a:r>
              <a:rPr lang="de-DE" sz="1100" b="1" dirty="0"/>
              <a:t>Technik (ab Klasse 7) oder </a:t>
            </a:r>
          </a:p>
          <a:p>
            <a:pPr marL="626537" lvl="1" indent="-169503">
              <a:buFont typeface="Arial" panose="020B0604020202020204" pitchFamily="34" charset="0"/>
              <a:buChar char="•"/>
            </a:pPr>
            <a:r>
              <a:rPr lang="de-DE" sz="1100" b="1" dirty="0"/>
              <a:t>Alltagskultur, Ernährung, Soziales (AES) (ab Klasse 7)</a:t>
            </a:r>
          </a:p>
          <a:p>
            <a:endParaRPr lang="de-DE" sz="1100" dirty="0"/>
          </a:p>
          <a:p>
            <a:pPr marL="171388" indent="-171388">
              <a:buFont typeface="Arial" panose="020B0604020202020204" pitchFamily="34" charset="0"/>
              <a:buChar char="•"/>
            </a:pPr>
            <a:r>
              <a:rPr lang="de-DE" sz="1100" dirty="0"/>
              <a:t>Ab Klassenstufe 8 bietet die Schule zusätzlich </a:t>
            </a:r>
            <a:r>
              <a:rPr lang="de-DE" sz="1100" b="1" dirty="0"/>
              <a:t>Profilfächer</a:t>
            </a:r>
            <a:r>
              <a:rPr lang="de-DE" sz="1100" dirty="0"/>
              <a:t> an, die auch an den Gymnasien unterrichtet werden:</a:t>
            </a:r>
          </a:p>
          <a:p>
            <a:pPr marL="626537" lvl="1" indent="-169503">
              <a:buFont typeface="Arial" panose="020B0604020202020204" pitchFamily="34" charset="0"/>
              <a:buChar char="•"/>
            </a:pPr>
            <a:r>
              <a:rPr lang="de-DE" sz="1100" b="1" dirty="0"/>
              <a:t>Naturwissenschaft und Technik (NwT) bzw. </a:t>
            </a:r>
          </a:p>
          <a:p>
            <a:pPr marL="626537" lvl="1" indent="-169503">
              <a:buFont typeface="Arial" panose="020B0604020202020204" pitchFamily="34" charset="0"/>
              <a:buChar char="•"/>
            </a:pPr>
            <a:r>
              <a:rPr lang="de-DE" sz="1100" b="1" dirty="0"/>
              <a:t>Musik,  Bildende Kunst oder Sport. </a:t>
            </a:r>
          </a:p>
          <a:p>
            <a:pPr marL="626537" lvl="1" indent="-169503">
              <a:buFont typeface="Arial" panose="020B0604020202020204" pitchFamily="34" charset="0"/>
              <a:buChar char="•"/>
            </a:pPr>
            <a:r>
              <a:rPr lang="de-DE" sz="1100" b="1" dirty="0"/>
              <a:t>Manche Gemeinschaftsschulen bieten darüber hinaus zusätzlich Spanisch an. </a:t>
            </a:r>
          </a:p>
          <a:p>
            <a:pPr marL="169503" indent="-169503" defTabSz="914067">
              <a:buFont typeface="Arial" panose="020B0604020202020204" pitchFamily="34" charset="0"/>
              <a:buChar char="•"/>
              <a:defRPr/>
            </a:pPr>
            <a:endParaRPr lang="de-DE" sz="1100" dirty="0"/>
          </a:p>
          <a:p>
            <a:pPr marL="169503" indent="-169503" defTabSz="91406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a:t>Hier</a:t>
            </a:r>
            <a:r>
              <a:rPr lang="de-DE" baseline="0" dirty="0"/>
              <a:t> finden sich </a:t>
            </a:r>
            <a:r>
              <a:rPr lang="de-DE" dirty="0"/>
              <a:t>nochmals die verschiedenen Angebote an Profil- und Wahlpflichtfächern an den einzelnen Schularten</a:t>
            </a:r>
            <a:r>
              <a:rPr lang="de-DE" baseline="0" dirty="0"/>
              <a:t> in der Gesamtschau. </a:t>
            </a:r>
          </a:p>
          <a:p>
            <a:r>
              <a:rPr lang="de-DE" i="1" baseline="0" dirty="0"/>
              <a:t>(Die Farbsymbolik sowie die </a:t>
            </a:r>
            <a:r>
              <a:rPr lang="de-DE" b="1" i="1" baseline="0" dirty="0"/>
              <a:t>eingefügte Animation </a:t>
            </a:r>
            <a:r>
              <a:rPr lang="de-DE" i="1" baseline="0" dirty="0"/>
              <a:t>zeigen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273530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de-DE"/>
              <a:t>Titelmasterformat durch Klicken bearbeiten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pPr>
              <a:defRPr/>
            </a:pPr>
            <a:fld id="{D54A0650-F1B7-4F93-864B-14A74B269154}"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FF32D73C-A8A6-4DB5-AB63-5AE2105526BC}" type="slidenum">
              <a:rPr lang="de-DE" altLang="de-DE" smtClean="0"/>
              <a:pPr>
                <a:defRPr/>
              </a:pPr>
              <a:t>‹Nr.›</a:t>
            </a:fld>
            <a:endParaRPr lang="de-DE" altLang="de-DE" dirty="0"/>
          </a:p>
        </p:txBody>
      </p:sp>
    </p:spTree>
    <p:extLst>
      <p:ext uri="{BB962C8B-B14F-4D97-AF65-F5344CB8AC3E}">
        <p14:creationId xmlns:p14="http://schemas.microsoft.com/office/powerpoint/2010/main" val="2480578663"/>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de-DE"/>
              <a:t>Titelmasterformat durch Klicken bearbeiten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Date Placeholder 2"/>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4" name="Footer Placeholder 3"/>
          <p:cNvSpPr>
            <a:spLocks noGrp="1"/>
          </p:cNvSpPr>
          <p:nvPr>
            <p:ph type="ftr" sz="quarter" idx="11"/>
          </p:nvPr>
        </p:nvSpPr>
        <p:spPr/>
        <p:txBody>
          <a:bodyPr/>
          <a:lstStyle/>
          <a:p>
            <a:pPr>
              <a:defRPr/>
            </a:pPr>
            <a:endParaRPr lang="de-DE" dirty="0"/>
          </a:p>
        </p:txBody>
      </p:sp>
      <p:sp>
        <p:nvSpPr>
          <p:cNvPr id="5" name="Slide Number Placeholder 4"/>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309773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292800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8211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60400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7162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de-DE"/>
              <a:t>Titelmasterformat durch Klicken bearbeiten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393161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37167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171062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5B1E40B2-8B97-4625-BD51-BE176F627283}"/>
              </a:ext>
            </a:extLst>
          </p:cNvPr>
          <p:cNvSpPr>
            <a:spLocks noGrp="1"/>
          </p:cNvSpPr>
          <p:nvPr>
            <p:ph type="dt" sz="half" idx="10"/>
          </p:nvPr>
        </p:nvSpPr>
        <p:spPr/>
        <p:txBody>
          <a:bodyPr/>
          <a:lstStyle>
            <a:lvl1pPr>
              <a:defRPr/>
            </a:lvl1pPr>
          </a:lstStyle>
          <a:p>
            <a:pPr>
              <a:defRPr/>
            </a:pPr>
            <a:fld id="{1EF1EA75-0137-49FE-9715-EA28852AEB94}" type="datetimeFigureOut">
              <a:rPr lang="de-DE"/>
              <a:pPr>
                <a:defRPr/>
              </a:pPr>
              <a:t>29.11.2024</a:t>
            </a:fld>
            <a:endParaRPr lang="de-DE"/>
          </a:p>
        </p:txBody>
      </p:sp>
      <p:sp>
        <p:nvSpPr>
          <p:cNvPr id="6" name="Fußzeilenplatzhalter 4">
            <a:extLst>
              <a:ext uri="{FF2B5EF4-FFF2-40B4-BE49-F238E27FC236}">
                <a16:creationId xmlns:a16="http://schemas.microsoft.com/office/drawing/2014/main" id="{CD0D5520-1DFE-47F4-B8AB-383197793C15}"/>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80ED33A3-F4C0-4445-A08A-314CCC135925}"/>
              </a:ext>
            </a:extLst>
          </p:cNvPr>
          <p:cNvSpPr>
            <a:spLocks noGrp="1"/>
          </p:cNvSpPr>
          <p:nvPr>
            <p:ph type="sldNum" sz="quarter" idx="12"/>
          </p:nvPr>
        </p:nvSpPr>
        <p:spPr/>
        <p:txBody>
          <a:bodyPr/>
          <a:lstStyle>
            <a:lvl1pPr>
              <a:defRPr/>
            </a:lvl1pPr>
          </a:lstStyle>
          <a:p>
            <a:pPr>
              <a:defRPr/>
            </a:pPr>
            <a:fld id="{B6BCD3E8-3F40-4F78-B257-4BE02E3A412B}" type="slidenum">
              <a:rPr lang="de-DE" altLang="de-DE"/>
              <a:pPr>
                <a:defRPr/>
              </a:pPr>
              <a:t>‹Nr.›</a:t>
            </a:fld>
            <a:endParaRPr lang="de-DE" altLang="de-DE"/>
          </a:p>
        </p:txBody>
      </p:sp>
    </p:spTree>
    <p:extLst>
      <p:ext uri="{BB962C8B-B14F-4D97-AF65-F5344CB8AC3E}">
        <p14:creationId xmlns:p14="http://schemas.microsoft.com/office/powerpoint/2010/main" val="256186872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183638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90577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de-DE"/>
              <a:t>Titelmasterformat durch Klicken bearbeiten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6" name="Footer Placeholder 5"/>
          <p:cNvSpPr>
            <a:spLocks noGrp="1"/>
          </p:cNvSpPr>
          <p:nvPr>
            <p:ph type="ftr" sz="quarter" idx="11"/>
          </p:nvPr>
        </p:nvSpPr>
        <p:spPr/>
        <p:txBody>
          <a:bodyPr/>
          <a:lstStyle/>
          <a:p>
            <a:pPr>
              <a:defRPr/>
            </a:pPr>
            <a:endParaRPr lang="de-DE" dirty="0"/>
          </a:p>
        </p:txBody>
      </p:sp>
      <p:sp>
        <p:nvSpPr>
          <p:cNvPr id="7" name="Slide Number Placeholder 6"/>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171555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de-DE"/>
              <a:t>Titelmasterformat durch Klicken bearbeiten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8" name="Footer Placeholder 7"/>
          <p:cNvSpPr>
            <a:spLocks noGrp="1"/>
          </p:cNvSpPr>
          <p:nvPr>
            <p:ph type="ftr" sz="quarter" idx="11"/>
          </p:nvPr>
        </p:nvSpPr>
        <p:spPr/>
        <p:txBody>
          <a:bodyPr/>
          <a:lstStyle/>
          <a:p>
            <a:pPr>
              <a:defRPr/>
            </a:pPr>
            <a:endParaRPr lang="de-DE" dirty="0"/>
          </a:p>
        </p:txBody>
      </p:sp>
      <p:sp>
        <p:nvSpPr>
          <p:cNvPr id="9" name="Slide Number Placeholder 8"/>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120274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pPr>
              <a:defRPr/>
            </a:pPr>
            <a:fld id="{1E7C0D96-BA8D-45E2-A263-83181F971D12}" type="datetimeFigureOut">
              <a:rPr lang="de-DE" smtClean="0"/>
              <a:pPr>
                <a:defRPr/>
              </a:pPr>
              <a:t>29.11.2024</a:t>
            </a:fld>
            <a:endParaRPr lang="de-DE" dirty="0"/>
          </a:p>
        </p:txBody>
      </p:sp>
      <p:sp>
        <p:nvSpPr>
          <p:cNvPr id="4" name="Footer Placeholder 3"/>
          <p:cNvSpPr>
            <a:spLocks noGrp="1"/>
          </p:cNvSpPr>
          <p:nvPr>
            <p:ph type="ftr" sz="quarter" idx="11"/>
          </p:nvPr>
        </p:nvSpPr>
        <p:spPr/>
        <p:txBody>
          <a:bodyPr/>
          <a:lstStyle/>
          <a:p>
            <a:pPr>
              <a:defRPr/>
            </a:pPr>
            <a:endParaRPr lang="de-DE" dirty="0"/>
          </a:p>
        </p:txBody>
      </p:sp>
      <p:sp>
        <p:nvSpPr>
          <p:cNvPr id="5" name="Slide Number Placeholder 4"/>
          <p:cNvSpPr>
            <a:spLocks noGrp="1"/>
          </p:cNvSpPr>
          <p:nvPr>
            <p:ph type="sldNum" sz="quarter" idx="12"/>
          </p:nvPr>
        </p:nvSpPr>
        <p:spPr/>
        <p:txBody>
          <a:bodyPr/>
          <a:lstStyle/>
          <a:p>
            <a:pPr>
              <a:defRPr/>
            </a:pPr>
            <a:fld id="{28E06BB8-1792-4F3B-997D-0BE9BFF0DBD3}" type="slidenum">
              <a:rPr lang="de-DE" altLang="de-DE" smtClean="0"/>
              <a:pPr>
                <a:defRPr/>
              </a:pPr>
              <a:t>‹Nr.›</a:t>
            </a:fld>
            <a:endParaRPr lang="de-DE" altLang="de-DE" dirty="0"/>
          </a:p>
        </p:txBody>
      </p:sp>
    </p:spTree>
    <p:extLst>
      <p:ext uri="{BB962C8B-B14F-4D97-AF65-F5344CB8AC3E}">
        <p14:creationId xmlns:p14="http://schemas.microsoft.com/office/powerpoint/2010/main" val="3358283355"/>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4258C6F-7477-4960-BE1F-EDEEA44EB398}" type="datetimeFigureOut">
              <a:rPr lang="de-DE" smtClean="0"/>
              <a:pPr>
                <a:defRPr/>
              </a:pPr>
              <a:t>29.11.2024</a:t>
            </a:fld>
            <a:endParaRPr lang="de-DE" dirty="0"/>
          </a:p>
        </p:txBody>
      </p:sp>
      <p:sp>
        <p:nvSpPr>
          <p:cNvPr id="3" name="Footer Placeholder 2"/>
          <p:cNvSpPr>
            <a:spLocks noGrp="1"/>
          </p:cNvSpPr>
          <p:nvPr>
            <p:ph type="ftr" sz="quarter" idx="11"/>
          </p:nvPr>
        </p:nvSpPr>
        <p:spPr/>
        <p:txBody>
          <a:bodyPr/>
          <a:lstStyle/>
          <a:p>
            <a:pPr>
              <a:defRPr/>
            </a:pPr>
            <a:endParaRPr lang="de-DE" dirty="0"/>
          </a:p>
        </p:txBody>
      </p:sp>
      <p:sp>
        <p:nvSpPr>
          <p:cNvPr id="4" name="Slide Number Placeholder 3"/>
          <p:cNvSpPr>
            <a:spLocks noGrp="1"/>
          </p:cNvSpPr>
          <p:nvPr>
            <p:ph type="sldNum" sz="quarter" idx="12"/>
          </p:nvPr>
        </p:nvSpPr>
        <p:spPr/>
        <p:txBody>
          <a:bodyPr/>
          <a:lstStyle/>
          <a:p>
            <a:pPr>
              <a:defRPr/>
            </a:pPr>
            <a:fld id="{7B06644B-C639-4698-B78D-5C8B80F00EFA}" type="slidenum">
              <a:rPr lang="de-DE" altLang="de-DE" smtClean="0"/>
              <a:pPr>
                <a:defRPr/>
              </a:pPr>
              <a:t>‹Nr.›</a:t>
            </a:fld>
            <a:endParaRPr lang="de-DE" altLang="de-DE" dirty="0"/>
          </a:p>
        </p:txBody>
      </p:sp>
    </p:spTree>
    <p:extLst>
      <p:ext uri="{BB962C8B-B14F-4D97-AF65-F5344CB8AC3E}">
        <p14:creationId xmlns:p14="http://schemas.microsoft.com/office/powerpoint/2010/main" val="205903117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de-DE"/>
              <a:t>Titelmasterformat durch Klicken bearbeiten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6" name="Footer Placeholder 5"/>
          <p:cNvSpPr>
            <a:spLocks noGrp="1"/>
          </p:cNvSpPr>
          <p:nvPr>
            <p:ph type="ftr" sz="quarter" idx="11"/>
          </p:nvPr>
        </p:nvSpPr>
        <p:spPr/>
        <p:txBody>
          <a:bodyPr/>
          <a:lstStyle/>
          <a:p>
            <a:pPr>
              <a:defRPr/>
            </a:pPr>
            <a:endParaRPr lang="de-DE" dirty="0"/>
          </a:p>
        </p:txBody>
      </p:sp>
      <p:sp>
        <p:nvSpPr>
          <p:cNvPr id="7" name="Slide Number Placeholder 6"/>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197442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de-DE"/>
              <a:t>Titelmasterformat durch Klicken bearbeiten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pPr>
              <a:defRPr/>
            </a:pPr>
            <a:fld id="{AFFE3DBD-0558-46A8-85AA-AF4C5699001C}" type="datetimeFigureOut">
              <a:rPr lang="de-DE" smtClean="0"/>
              <a:pPr>
                <a:defRPr/>
              </a:pPr>
              <a:t>29.11.2024</a:t>
            </a:fld>
            <a:endParaRPr lang="de-DE" dirty="0"/>
          </a:p>
        </p:txBody>
      </p:sp>
      <p:sp>
        <p:nvSpPr>
          <p:cNvPr id="6" name="Footer Placeholder 5"/>
          <p:cNvSpPr>
            <a:spLocks noGrp="1"/>
          </p:cNvSpPr>
          <p:nvPr>
            <p:ph type="ftr" sz="quarter" idx="11"/>
          </p:nvPr>
        </p:nvSpPr>
        <p:spPr>
          <a:xfrm>
            <a:off x="533400" y="6172200"/>
            <a:ext cx="5811724" cy="365125"/>
          </a:xfrm>
        </p:spPr>
        <p:txBody>
          <a:bodyPr/>
          <a:lstStyle/>
          <a:p>
            <a:pPr>
              <a:defRPr/>
            </a:pPr>
            <a:endParaRPr lang="de-DE" dirty="0"/>
          </a:p>
        </p:txBody>
      </p:sp>
      <p:sp>
        <p:nvSpPr>
          <p:cNvPr id="7" name="Slide Number Placeholder 6"/>
          <p:cNvSpPr>
            <a:spLocks noGrp="1"/>
          </p:cNvSpPr>
          <p:nvPr>
            <p:ph type="sldNum" sz="quarter" idx="12"/>
          </p:nvPr>
        </p:nvSpPr>
        <p:spPr/>
        <p:txBody>
          <a:body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252944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AFFE3DBD-0558-46A8-85AA-AF4C5699001C}" type="datetimeFigureOut">
              <a:rPr lang="de-DE" smtClean="0"/>
              <a:pPr>
                <a:defRPr/>
              </a:pPr>
              <a:t>29.11.2024</a:t>
            </a:fld>
            <a:endParaRPr lang="de-DE"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de-DE"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4DB14B67-A08A-4493-935C-403CA1D11373}" type="slidenum">
              <a:rPr lang="de-DE" altLang="de-DE" smtClean="0"/>
              <a:pPr>
                <a:defRPr/>
              </a:pPr>
              <a:t>‹Nr.›</a:t>
            </a:fld>
            <a:endParaRPr lang="de-DE" altLang="de-DE" dirty="0"/>
          </a:p>
        </p:txBody>
      </p:sp>
    </p:spTree>
    <p:extLst>
      <p:ext uri="{BB962C8B-B14F-4D97-AF65-F5344CB8AC3E}">
        <p14:creationId xmlns:p14="http://schemas.microsoft.com/office/powerpoint/2010/main" val="318064793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Lst>
  <p:transition>
    <p:wipe dir="d"/>
  </p:transition>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2.svg"/><Relationship Id="rId4" Type="http://schemas.openxmlformats.org/officeDocument/2006/relationships/diagramData" Target="../diagrams/data1.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package" Target="../embeddings/Microsoft_Word_Document.docx"/><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package" Target="../embeddings/Microsoft_Word_Document1.docx"/><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8">
            <a:extLst>
              <a:ext uri="{FF2B5EF4-FFF2-40B4-BE49-F238E27FC236}">
                <a16:creationId xmlns:a16="http://schemas.microsoft.com/office/drawing/2014/main" id="{4173C0CE-AAFE-4E7A-B6CC-CE3376CE612C}"/>
              </a:ext>
            </a:extLst>
          </p:cNvPr>
          <p:cNvSpPr txBox="1">
            <a:spLocks noChangeArrowheads="1"/>
          </p:cNvSpPr>
          <p:nvPr/>
        </p:nvSpPr>
        <p:spPr bwMode="auto">
          <a:xfrm>
            <a:off x="539750" y="1268413"/>
            <a:ext cx="7993063" cy="1600438"/>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de-DE" altLang="de-DE" sz="3600" b="1" dirty="0">
                <a:solidFill>
                  <a:srgbClr val="1F9FBA"/>
                </a:solidFill>
                <a:latin typeface="+mn-lt"/>
              </a:rPr>
              <a:t>Gemeinschaftsschule </a:t>
            </a:r>
          </a:p>
          <a:p>
            <a:pPr algn="ctr" eaLnBrk="1" hangingPunct="1">
              <a:defRPr/>
            </a:pPr>
            <a:endParaRPr lang="de-DE" altLang="de-DE" sz="1200" b="1" dirty="0">
              <a:solidFill>
                <a:srgbClr val="1F9FBA"/>
              </a:solidFill>
              <a:latin typeface="+mn-lt"/>
            </a:endParaRPr>
          </a:p>
          <a:p>
            <a:pPr algn="ctr" eaLnBrk="1" hangingPunct="1">
              <a:defRPr/>
            </a:pPr>
            <a:endParaRPr lang="de-DE" altLang="de-DE" sz="1200" b="1" dirty="0">
              <a:solidFill>
                <a:srgbClr val="1F9FBA"/>
              </a:solidFill>
              <a:latin typeface="+mn-lt"/>
            </a:endParaRPr>
          </a:p>
          <a:p>
            <a:pPr algn="ctr" eaLnBrk="1" hangingPunct="1">
              <a:defRPr/>
            </a:pPr>
            <a:r>
              <a:rPr lang="de-DE" altLang="de-DE" sz="2000" b="1" dirty="0">
                <a:solidFill>
                  <a:srgbClr val="FF0000"/>
                </a:solidFill>
                <a:latin typeface="+mn-lt"/>
              </a:rPr>
              <a:t>gemeinsam lernen – individuell fördern</a:t>
            </a:r>
          </a:p>
          <a:p>
            <a:pPr eaLnBrk="1" hangingPunct="1">
              <a:defRPr/>
            </a:pPr>
            <a:endParaRPr lang="de-DE" altLang="de-DE" dirty="0">
              <a:latin typeface="Calibri" pitchFamily="34" charset="0"/>
            </a:endParaRPr>
          </a:p>
        </p:txBody>
      </p:sp>
      <p:pic>
        <p:nvPicPr>
          <p:cNvPr id="4099" name="Grafik 6" descr="img1.jpg">
            <a:extLst>
              <a:ext uri="{FF2B5EF4-FFF2-40B4-BE49-F238E27FC236}">
                <a16:creationId xmlns:a16="http://schemas.microsoft.com/office/drawing/2014/main" id="{9E78C6AE-77EC-4554-90EE-6CCDE640D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13100"/>
            <a:ext cx="9144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Grafik 1">
            <a:extLst>
              <a:ext uri="{FF2B5EF4-FFF2-40B4-BE49-F238E27FC236}">
                <a16:creationId xmlns:a16="http://schemas.microsoft.com/office/drawing/2014/main" id="{CE3983FC-3D1F-495D-BBD1-19CFE05CF9AC}"/>
              </a:ext>
            </a:extLst>
          </p:cNvPr>
          <p:cNvPicPr>
            <a:picLocks noChangeAspect="1"/>
          </p:cNvPicPr>
          <p:nvPr/>
        </p:nvPicPr>
        <p:blipFill>
          <a:blip r:embed="rId3">
            <a:extLst>
              <a:ext uri="{28A0092B-C50C-407E-A947-70E740481C1C}">
                <a14:useLocalDpi xmlns:a14="http://schemas.microsoft.com/office/drawing/2010/main" val="0"/>
              </a:ext>
            </a:extLst>
          </a:blip>
          <a:srcRect l="17392" r="17294"/>
          <a:stretch>
            <a:fillRect/>
          </a:stretch>
        </p:blipFill>
        <p:spPr bwMode="auto">
          <a:xfrm>
            <a:off x="7092950" y="404813"/>
            <a:ext cx="130016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16CCA-4757-4DA9-92D3-9C0328BE8053}"/>
              </a:ext>
            </a:extLst>
          </p:cNvPr>
          <p:cNvSpPr>
            <a:spLocks noGrp="1"/>
          </p:cNvSpPr>
          <p:nvPr>
            <p:ph type="title"/>
          </p:nvPr>
        </p:nvSpPr>
        <p:spPr>
          <a:xfrm>
            <a:off x="296559" y="1044377"/>
            <a:ext cx="7697297" cy="535781"/>
          </a:xfrm>
        </p:spPr>
        <p:txBody>
          <a:bodyPr>
            <a:normAutofit fontScale="90000"/>
          </a:bodyPr>
          <a:lstStyle/>
          <a:p>
            <a:r>
              <a:rPr lang="de-DE" sz="2400" b="1" dirty="0">
                <a:solidFill>
                  <a:schemeClr val="accent1"/>
                </a:solidFill>
              </a:rPr>
              <a:t>Mögliche Abschlüsse an der Gemeinschaftsschule</a:t>
            </a:r>
          </a:p>
        </p:txBody>
      </p:sp>
      <p:pic>
        <p:nvPicPr>
          <p:cNvPr id="4" name="Grafik 3">
            <a:extLst>
              <a:ext uri="{FF2B5EF4-FFF2-40B4-BE49-F238E27FC236}">
                <a16:creationId xmlns:a16="http://schemas.microsoft.com/office/drawing/2014/main" id="{F0EFC150-4646-4DCE-BFDD-6A88BEFD89A7}"/>
              </a:ext>
            </a:extLst>
          </p:cNvPr>
          <p:cNvPicPr>
            <a:picLocks noChangeAspect="1"/>
          </p:cNvPicPr>
          <p:nvPr/>
        </p:nvPicPr>
        <p:blipFill>
          <a:blip r:embed="rId2"/>
          <a:stretch>
            <a:fillRect/>
          </a:stretch>
        </p:blipFill>
        <p:spPr>
          <a:xfrm>
            <a:off x="296559" y="2276412"/>
            <a:ext cx="2921794" cy="2750344"/>
          </a:xfrm>
          <a:prstGeom prst="rect">
            <a:avLst/>
          </a:prstGeom>
        </p:spPr>
      </p:pic>
      <p:sp>
        <p:nvSpPr>
          <p:cNvPr id="7" name="Textfeld 6">
            <a:extLst>
              <a:ext uri="{FF2B5EF4-FFF2-40B4-BE49-F238E27FC236}">
                <a16:creationId xmlns:a16="http://schemas.microsoft.com/office/drawing/2014/main" id="{56ECF55F-D5ED-4A20-B891-35C6A0F50895}"/>
              </a:ext>
            </a:extLst>
          </p:cNvPr>
          <p:cNvSpPr txBox="1"/>
          <p:nvPr/>
        </p:nvSpPr>
        <p:spPr>
          <a:xfrm>
            <a:off x="4790448" y="1268761"/>
            <a:ext cx="2921794" cy="1546577"/>
          </a:xfrm>
          <a:prstGeom prst="rect">
            <a:avLst/>
          </a:prstGeom>
          <a:noFill/>
        </p:spPr>
        <p:txBody>
          <a:bodyPr wrap="square" rtlCol="0">
            <a:spAutoFit/>
          </a:bodyPr>
          <a:lstStyle/>
          <a:p>
            <a:endParaRPr lang="de-DE" sz="1350" dirty="0"/>
          </a:p>
          <a:p>
            <a:r>
              <a:rPr lang="de-DE" sz="1350" b="1" dirty="0">
                <a:solidFill>
                  <a:schemeClr val="bg1"/>
                </a:solidFill>
              </a:rPr>
              <a:t>Abitur </a:t>
            </a:r>
            <a:endParaRPr lang="de-DE" sz="1350" dirty="0">
              <a:solidFill>
                <a:schemeClr val="bg1"/>
              </a:solidFill>
            </a:endParaRPr>
          </a:p>
          <a:p>
            <a:r>
              <a:rPr lang="de-DE" sz="1350" dirty="0">
                <a:solidFill>
                  <a:schemeClr val="bg1"/>
                </a:solidFill>
              </a:rPr>
              <a:t>entweder an einer Gemeinschaftsschule, an einem allgemein bildenden Gymnasium oder einem beruflichen Gymnasium </a:t>
            </a:r>
          </a:p>
        </p:txBody>
      </p:sp>
      <p:sp>
        <p:nvSpPr>
          <p:cNvPr id="11" name="Textfeld 10">
            <a:extLst>
              <a:ext uri="{FF2B5EF4-FFF2-40B4-BE49-F238E27FC236}">
                <a16:creationId xmlns:a16="http://schemas.microsoft.com/office/drawing/2014/main" id="{DE885C06-F727-467D-B2F3-692B757F02EA}"/>
              </a:ext>
            </a:extLst>
          </p:cNvPr>
          <p:cNvSpPr txBox="1"/>
          <p:nvPr/>
        </p:nvSpPr>
        <p:spPr>
          <a:xfrm>
            <a:off x="4790448" y="2957171"/>
            <a:ext cx="2921794" cy="507831"/>
          </a:xfrm>
          <a:prstGeom prst="rect">
            <a:avLst/>
          </a:prstGeom>
          <a:noFill/>
        </p:spPr>
        <p:txBody>
          <a:bodyPr wrap="square" rtlCol="0">
            <a:spAutoFit/>
          </a:bodyPr>
          <a:lstStyle/>
          <a:p>
            <a:r>
              <a:rPr lang="de-DE" sz="1350" b="1" dirty="0">
                <a:solidFill>
                  <a:schemeClr val="bg1"/>
                </a:solidFill>
              </a:rPr>
              <a:t>Realschulabschluss </a:t>
            </a:r>
            <a:r>
              <a:rPr lang="de-DE" sz="1350" dirty="0">
                <a:solidFill>
                  <a:schemeClr val="bg1"/>
                </a:solidFill>
              </a:rPr>
              <a:t>oder </a:t>
            </a:r>
          </a:p>
          <a:p>
            <a:r>
              <a:rPr lang="de-DE" sz="1350" b="1" dirty="0">
                <a:solidFill>
                  <a:schemeClr val="bg1"/>
                </a:solidFill>
              </a:rPr>
              <a:t>Hauptschulabschluss </a:t>
            </a:r>
            <a:r>
              <a:rPr lang="de-DE" sz="1350" dirty="0">
                <a:solidFill>
                  <a:schemeClr val="bg1"/>
                </a:solidFill>
              </a:rPr>
              <a:t>nach Kl. 10 </a:t>
            </a:r>
          </a:p>
        </p:txBody>
      </p:sp>
      <p:sp>
        <p:nvSpPr>
          <p:cNvPr id="12" name="Textfeld 11">
            <a:extLst>
              <a:ext uri="{FF2B5EF4-FFF2-40B4-BE49-F238E27FC236}">
                <a16:creationId xmlns:a16="http://schemas.microsoft.com/office/drawing/2014/main" id="{323ED858-F5E4-42E3-8BE8-EA10F40F9263}"/>
              </a:ext>
            </a:extLst>
          </p:cNvPr>
          <p:cNvSpPr txBox="1"/>
          <p:nvPr/>
        </p:nvSpPr>
        <p:spPr>
          <a:xfrm>
            <a:off x="4790448" y="3913934"/>
            <a:ext cx="2921794" cy="300082"/>
          </a:xfrm>
          <a:prstGeom prst="rect">
            <a:avLst/>
          </a:prstGeom>
          <a:noFill/>
        </p:spPr>
        <p:txBody>
          <a:bodyPr wrap="square" rtlCol="0">
            <a:spAutoFit/>
          </a:bodyPr>
          <a:lstStyle/>
          <a:p>
            <a:r>
              <a:rPr lang="de-DE" sz="1350" b="1" dirty="0">
                <a:solidFill>
                  <a:schemeClr val="bg1"/>
                </a:solidFill>
              </a:rPr>
              <a:t>Hauptschulabschluss</a:t>
            </a:r>
            <a:r>
              <a:rPr lang="de-DE" sz="1350" b="1" dirty="0"/>
              <a:t> </a:t>
            </a:r>
            <a:r>
              <a:rPr lang="de-DE" sz="1350" dirty="0">
                <a:solidFill>
                  <a:schemeClr val="bg1"/>
                </a:solidFill>
              </a:rPr>
              <a:t>nach Kl. 9 </a:t>
            </a:r>
          </a:p>
        </p:txBody>
      </p:sp>
      <p:cxnSp>
        <p:nvCxnSpPr>
          <p:cNvPr id="13" name="Gerade Verbindung mit Pfeil 12">
            <a:extLst>
              <a:ext uri="{FF2B5EF4-FFF2-40B4-BE49-F238E27FC236}">
                <a16:creationId xmlns:a16="http://schemas.microsoft.com/office/drawing/2014/main" id="{BE381D93-0270-4E4A-9AA9-D4AA7B760803}"/>
              </a:ext>
            </a:extLst>
          </p:cNvPr>
          <p:cNvCxnSpPr>
            <a:cxnSpLocks/>
            <a:endCxn id="12" idx="1"/>
          </p:cNvCxnSpPr>
          <p:nvPr/>
        </p:nvCxnSpPr>
        <p:spPr>
          <a:xfrm>
            <a:off x="3326732" y="3353803"/>
            <a:ext cx="1463716" cy="710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8A33E1DD-5DFC-452C-9059-56719D988CF6}"/>
              </a:ext>
            </a:extLst>
          </p:cNvPr>
          <p:cNvCxnSpPr>
            <a:cxnSpLocks/>
            <a:endCxn id="11" idx="1"/>
          </p:cNvCxnSpPr>
          <p:nvPr/>
        </p:nvCxnSpPr>
        <p:spPr>
          <a:xfrm flipV="1">
            <a:off x="3362827" y="3211087"/>
            <a:ext cx="1427621" cy="54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EA61D680-A93E-410F-B4EA-250380133BD4}"/>
              </a:ext>
            </a:extLst>
          </p:cNvPr>
          <p:cNvCxnSpPr/>
          <p:nvPr/>
        </p:nvCxnSpPr>
        <p:spPr>
          <a:xfrm flipV="1">
            <a:off x="3326732" y="2258063"/>
            <a:ext cx="1696453" cy="187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CEA2F167-301D-416E-834A-34AEA29B88C9}"/>
              </a:ext>
            </a:extLst>
          </p:cNvPr>
          <p:cNvSpPr txBox="1"/>
          <p:nvPr/>
        </p:nvSpPr>
        <p:spPr>
          <a:xfrm>
            <a:off x="4096751" y="4470073"/>
            <a:ext cx="4596064" cy="71558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350" dirty="0">
                <a:solidFill>
                  <a:schemeClr val="bg1"/>
                </a:solidFill>
              </a:rPr>
              <a:t>Alle Abschlussprüfungen sind identisch zu den Prüfungen an den anderen Schularten. Sie werden auch an denselben Tagen abgelegt. </a:t>
            </a:r>
          </a:p>
        </p:txBody>
      </p:sp>
      <p:sp>
        <p:nvSpPr>
          <p:cNvPr id="3" name="Fußzeilenplatzhalter 2">
            <a:extLst>
              <a:ext uri="{FF2B5EF4-FFF2-40B4-BE49-F238E27FC236}">
                <a16:creationId xmlns:a16="http://schemas.microsoft.com/office/drawing/2014/main" id="{DD47DD78-4B3E-4443-821E-A360BEA80952}"/>
              </a:ext>
            </a:extLst>
          </p:cNvPr>
          <p:cNvSpPr>
            <a:spLocks noGrp="1"/>
          </p:cNvSpPr>
          <p:nvPr>
            <p:ph type="ftr" sz="quarter" idx="11"/>
          </p:nvPr>
        </p:nvSpPr>
        <p:spPr>
          <a:xfrm>
            <a:off x="214313" y="5674617"/>
            <a:ext cx="8743950" cy="326133"/>
          </a:xfrm>
        </p:spPr>
        <p:txBody>
          <a:bodyPr/>
          <a:lstStyle/>
          <a:p>
            <a:r>
              <a:rPr lang="de-DE" sz="600" dirty="0"/>
              <a:t>entnommen aus Schullaufbahnentscheidung an der Gemeinschaftsschule Abschlüsse und Anschlüsse, Ministerium für Kultus, Jugend und Sport Baden- Württemberg, 2018</a:t>
            </a:r>
          </a:p>
        </p:txBody>
      </p:sp>
      <p:pic>
        <p:nvPicPr>
          <p:cNvPr id="14" name="Picture 2">
            <a:extLst>
              <a:ext uri="{FF2B5EF4-FFF2-40B4-BE49-F238E27FC236}">
                <a16:creationId xmlns:a16="http://schemas.microsoft.com/office/drawing/2014/main" id="{0E6230DD-7AF5-456E-B432-DD71B0C4D005}"/>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6546" y="966424"/>
            <a:ext cx="1411717" cy="132430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C2D89F78-70F3-451B-9F4E-20B462C00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327" y="5532191"/>
            <a:ext cx="1721936" cy="1291452"/>
          </a:xfrm>
          <a:prstGeom prst="rect">
            <a:avLst/>
          </a:prstGeom>
        </p:spPr>
      </p:pic>
    </p:spTree>
    <p:extLst>
      <p:ext uri="{BB962C8B-B14F-4D97-AF65-F5344CB8AC3E}">
        <p14:creationId xmlns:p14="http://schemas.microsoft.com/office/powerpoint/2010/main" val="2255841806"/>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p:cNvSpPr/>
          <p:nvPr/>
        </p:nvSpPr>
        <p:spPr>
          <a:xfrm>
            <a:off x="971600" y="379731"/>
            <a:ext cx="7249376" cy="461665"/>
          </a:xfrm>
          <a:prstGeom prst="rect">
            <a:avLst/>
          </a:prstGeom>
        </p:spPr>
        <p:txBody>
          <a:bodyPr wrap="square">
            <a:spAutoFit/>
          </a:bodyPr>
          <a:lstStyle/>
          <a:p>
            <a:pPr algn="ctr"/>
            <a:r>
              <a:rPr lang="de-DE" sz="2400" b="1" dirty="0">
                <a:effectLst>
                  <a:outerShdw blurRad="38100" dist="38100" dir="2700000" algn="tl">
                    <a:srgbClr val="000000">
                      <a:alpha val="43137"/>
                    </a:srgbClr>
                  </a:outerShdw>
                </a:effectLst>
              </a:rPr>
              <a:t>Gemeinschaftsschule – und was dann?</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521924"/>
            <a:ext cx="1721936" cy="1291452"/>
          </a:xfrm>
          <a:prstGeom prst="rect">
            <a:avLst/>
          </a:prstGeom>
        </p:spPr>
      </p:pic>
      <p:graphicFrame>
        <p:nvGraphicFramePr>
          <p:cNvPr id="3" name="Diagramm 2"/>
          <p:cNvGraphicFramePr/>
          <p:nvPr>
            <p:extLst>
              <p:ext uri="{D42A27DB-BD31-4B8C-83A1-F6EECF244321}">
                <p14:modId xmlns:p14="http://schemas.microsoft.com/office/powerpoint/2010/main" val="1701104210"/>
              </p:ext>
            </p:extLst>
          </p:nvPr>
        </p:nvGraphicFramePr>
        <p:xfrm>
          <a:off x="1472325" y="1052736"/>
          <a:ext cx="6096000" cy="2629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hteck 4"/>
          <p:cNvSpPr/>
          <p:nvPr/>
        </p:nvSpPr>
        <p:spPr>
          <a:xfrm>
            <a:off x="1475656" y="4640412"/>
            <a:ext cx="6120680" cy="1380876"/>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Gemeinsamer Unterricht ab Klasse 5-8/9 </a:t>
            </a:r>
          </a:p>
          <a:p>
            <a:pPr algn="ctr"/>
            <a:r>
              <a:rPr lang="de-DE" dirty="0">
                <a:solidFill>
                  <a:schemeClr val="bg1"/>
                </a:solidFill>
              </a:rPr>
              <a:t>allerdings auf drei verschiedenen Niveaus: G M E</a:t>
            </a:r>
          </a:p>
        </p:txBody>
      </p:sp>
      <p:sp>
        <p:nvSpPr>
          <p:cNvPr id="4" name="Rechteck 3"/>
          <p:cNvSpPr/>
          <p:nvPr/>
        </p:nvSpPr>
        <p:spPr>
          <a:xfrm>
            <a:off x="1691680" y="3933056"/>
            <a:ext cx="5915402" cy="369332"/>
          </a:xfrm>
          <a:prstGeom prst="rect">
            <a:avLst/>
          </a:prstGeom>
        </p:spPr>
        <p:txBody>
          <a:bodyPr wrap="none">
            <a:spAutoFit/>
          </a:bodyPr>
          <a:lstStyle/>
          <a:p>
            <a:pPr lvl="0"/>
            <a:r>
              <a:rPr lang="de-DE" b="1" dirty="0"/>
              <a:t>Entscheidung über Schulabschluss erst in Klasse 8/9</a:t>
            </a:r>
          </a:p>
        </p:txBody>
      </p:sp>
      <p:pic>
        <p:nvPicPr>
          <p:cNvPr id="8" name="Graphic 8">
            <a:extLst>
              <a:ext uri="{FF2B5EF4-FFF2-40B4-BE49-F238E27FC236}">
                <a16:creationId xmlns:a16="http://schemas.microsoft.com/office/drawing/2014/main" id="{ED8B6545-3B33-4135-AF02-77DB33B569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1717" y="3994283"/>
            <a:ext cx="2746633" cy="2746633"/>
          </a:xfrm>
          <a:prstGeom prst="rect">
            <a:avLst/>
          </a:prstGeom>
        </p:spPr>
      </p:pic>
    </p:spTree>
    <p:extLst>
      <p:ext uri="{BB962C8B-B14F-4D97-AF65-F5344CB8AC3E}">
        <p14:creationId xmlns:p14="http://schemas.microsoft.com/office/powerpoint/2010/main" val="8649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7543" y="4221088"/>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504056"/>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dirty="0">
                <a:solidFill>
                  <a:schemeClr val="tx1"/>
                </a:solidFill>
              </a:rPr>
              <a:t>www.km-bw.de</a:t>
            </a:r>
          </a:p>
        </p:txBody>
      </p:sp>
      <p:sp>
        <p:nvSpPr>
          <p:cNvPr id="5" name="Datumsplatzhalter 4"/>
          <p:cNvSpPr>
            <a:spLocks noGrp="1"/>
          </p:cNvSpPr>
          <p:nvPr>
            <p:ph type="dt" sz="half" idx="2"/>
          </p:nvPr>
        </p:nvSpPr>
        <p:spPr>
          <a:xfrm>
            <a:off x="7812360" y="5949280"/>
            <a:ext cx="886737"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81FF9-BC2C-418E-8256-FE56DD482287}" type="datetime1">
              <a:rPr lang="de-DE" smtClean="0"/>
              <a:pPr/>
              <a:t>29.11.2024</a:t>
            </a:fld>
            <a:endParaRPr lang="de-DE" dirty="0">
              <a:solidFill>
                <a:srgbClr val="C9C9C9">
                  <a:lumMod val="50000"/>
                </a:srgbClr>
              </a:solidFill>
            </a:endParaRPr>
          </a:p>
        </p:txBody>
      </p:sp>
      <p:sp>
        <p:nvSpPr>
          <p:cNvPr id="7" name="Inhaltsplatzhalter 1"/>
          <p:cNvSpPr>
            <a:spLocks noGrp="1"/>
          </p:cNvSpPr>
          <p:nvPr>
            <p:ph idx="1"/>
          </p:nvPr>
        </p:nvSpPr>
        <p:spPr>
          <a:xfrm>
            <a:off x="490910" y="1628800"/>
            <a:ext cx="3456384" cy="1655986"/>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pPr marL="118872" indent="0">
              <a:lnSpc>
                <a:spcPct val="110000"/>
              </a:lnSpc>
              <a:buNone/>
            </a:pPr>
            <a:endParaRPr lang="de-DE" altLang="de-DE" sz="1600" dirty="0">
              <a:solidFill>
                <a:schemeClr val="tx1">
                  <a:lumMod val="75000"/>
                  <a:lumOff val="25000"/>
                </a:schemeClr>
              </a:solidFill>
              <a:latin typeface="Arial"/>
              <a:cs typeface="Arial"/>
            </a:endParaRPr>
          </a:p>
          <a:p>
            <a:pPr marL="118872" indent="0">
              <a:lnSpc>
                <a:spcPct val="110000"/>
              </a:lnSpc>
              <a:buNone/>
            </a:pPr>
            <a:r>
              <a:rPr lang="de-DE" altLang="de-DE" sz="1600" dirty="0">
                <a:solidFill>
                  <a:schemeClr val="tx1">
                    <a:lumMod val="75000"/>
                    <a:lumOff val="25000"/>
                  </a:schemeClr>
                </a:solidFill>
                <a:latin typeface="Arial"/>
                <a:cs typeface="Arial"/>
              </a:rPr>
              <a:t>Lernen auf unterschiedlichen Niveaustufen in jedem Fach</a:t>
            </a:r>
          </a:p>
          <a:p>
            <a:pPr marL="118872" indent="0">
              <a:lnSpc>
                <a:spcPct val="110000"/>
              </a:lnSpc>
              <a:buNone/>
            </a:pPr>
            <a:endParaRPr lang="de-DE" altLang="de-DE" sz="1600" dirty="0">
              <a:solidFill>
                <a:schemeClr val="tx1">
                  <a:lumMod val="75000"/>
                  <a:lumOff val="25000"/>
                </a:schemeClr>
              </a:solidFill>
              <a:latin typeface="Arial"/>
              <a:cs typeface="Arial"/>
            </a:endParaRPr>
          </a:p>
          <a:p>
            <a:pPr marL="118872" indent="0">
              <a:lnSpc>
                <a:spcPct val="110000"/>
              </a:lnSpc>
              <a:buNone/>
            </a:pPr>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solidFill>
                  <a:srgbClr val="000000">
                    <a:lumMod val="75000"/>
                    <a:lumOff val="25000"/>
                  </a:srgbClr>
                </a:solidFill>
              </a:rPr>
              <a:t>Die Gemeinschaftsschule</a:t>
            </a:r>
          </a:p>
        </p:txBody>
      </p:sp>
      <p:graphicFrame>
        <p:nvGraphicFramePr>
          <p:cNvPr id="9" name="Tabelle 8"/>
          <p:cNvGraphicFramePr>
            <a:graphicFrameLocks noGrp="1"/>
          </p:cNvGraphicFramePr>
          <p:nvPr/>
        </p:nvGraphicFramePr>
        <p:xfrm>
          <a:off x="467544" y="4196437"/>
          <a:ext cx="8282756" cy="1644282"/>
        </p:xfrm>
        <a:graphic>
          <a:graphicData uri="http://schemas.openxmlformats.org/drawingml/2006/table">
            <a:tbl>
              <a:tblPr firstRow="1" bandRow="1">
                <a:tableStyleId>{2D5ABB26-0587-4C30-8999-92F81FD0307C}</a:tableStyleId>
              </a:tblPr>
              <a:tblGrid>
                <a:gridCol w="1427179">
                  <a:extLst>
                    <a:ext uri="{9D8B030D-6E8A-4147-A177-3AD203B41FA5}">
                      <a16:colId xmlns:a16="http://schemas.microsoft.com/office/drawing/2014/main" val="20000"/>
                    </a:ext>
                  </a:extLst>
                </a:gridCol>
                <a:gridCol w="6855577">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554469">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Abitur</a:t>
                      </a:r>
                      <a:r>
                        <a:rPr lang="de-DE" sz="1600" baseline="0" dirty="0">
                          <a:solidFill>
                            <a:schemeClr val="tx1">
                              <a:lumMod val="75000"/>
                              <a:lumOff val="25000"/>
                            </a:schemeClr>
                          </a:solidFill>
                          <a:latin typeface="Arial"/>
                          <a:cs typeface="Arial"/>
                        </a:rPr>
                        <a:t> (an </a:t>
                      </a:r>
                      <a:r>
                        <a:rPr lang="de-DE" altLang="de-DE" sz="1600" dirty="0">
                          <a:solidFill>
                            <a:schemeClr val="tx1">
                              <a:lumMod val="75000"/>
                              <a:lumOff val="25000"/>
                            </a:schemeClr>
                          </a:solidFill>
                          <a:latin typeface="Arial"/>
                          <a:cs typeface="Arial"/>
                        </a:rPr>
                        <a:t>Gemeinschaftsschule mit Oberstufe, allgemein bildendendem oder beruflichem</a:t>
                      </a:r>
                      <a:r>
                        <a:rPr lang="de-DE" altLang="de-DE" sz="1600" baseline="0" dirty="0">
                          <a:solidFill>
                            <a:schemeClr val="tx1">
                              <a:lumMod val="75000"/>
                              <a:lumOff val="25000"/>
                            </a:schemeClr>
                          </a:solidFill>
                          <a:latin typeface="Arial"/>
                          <a:cs typeface="Arial"/>
                        </a:rPr>
                        <a:t> </a:t>
                      </a:r>
                      <a:r>
                        <a:rPr lang="de-DE" altLang="de-DE" sz="1600" dirty="0">
                          <a:solidFill>
                            <a:schemeClr val="tx1">
                              <a:lumMod val="75000"/>
                              <a:lumOff val="25000"/>
                            </a:schemeClr>
                          </a:solidFill>
                          <a:latin typeface="Arial"/>
                          <a:cs typeface="Arial"/>
                        </a:rPr>
                        <a:t>Gymnasium)</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1521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490910" y="263691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a:off x="490910" y="1896519"/>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59465"/>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552746"/>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pPr lvl="0"/>
            <a:r>
              <a:rPr lang="de-DE" sz="1600" dirty="0">
                <a:solidFill>
                  <a:schemeClr val="tx1">
                    <a:lumMod val="75000"/>
                    <a:lumOff val="25000"/>
                  </a:schemeClr>
                </a:solidFill>
                <a:latin typeface="Arial"/>
                <a:cs typeface="Arial"/>
              </a:rPr>
              <a:t>ab Klasse 6</a:t>
            </a:r>
          </a:p>
          <a:p>
            <a:pPr marL="285750" lvl="0" indent="-285750">
              <a:buFont typeface="Arial"/>
              <a:buChar char="•"/>
            </a:pPr>
            <a:r>
              <a:rPr lang="de-DE" sz="1600" dirty="0">
                <a:solidFill>
                  <a:schemeClr val="tx1">
                    <a:lumMod val="75000"/>
                    <a:lumOff val="25000"/>
                  </a:schemeClr>
                </a:solidFill>
                <a:latin typeface="Arial"/>
                <a:cs typeface="Arial"/>
              </a:rPr>
              <a:t>2. Fremdsprache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
        <p:nvSpPr>
          <p:cNvPr id="22" name="Richtungspfeil 21"/>
          <p:cNvSpPr/>
          <p:nvPr/>
        </p:nvSpPr>
        <p:spPr>
          <a:xfrm>
            <a:off x="4733266" y="159259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817236" y="196704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818162" y="2451658"/>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1834896"/>
            <a:ext cx="5950526" cy="3773423"/>
          </a:xfrm>
          <a:prstGeom prst="roundRect">
            <a:avLst>
              <a:gd name="adj" fmla="val 0"/>
            </a:avLst>
          </a:prstGeom>
          <a:solidFill>
            <a:srgbClr val="78DCE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81FF9-BC2C-418E-8256-FE56DD482287}" type="datetime1">
              <a:rPr lang="de-DE" smtClean="0"/>
              <a:pPr/>
              <a:t>29.11.2024</a:t>
            </a:fld>
            <a:endParaRPr lang="de-DE" dirty="0"/>
          </a:p>
        </p:txBody>
      </p:sp>
      <p:sp>
        <p:nvSpPr>
          <p:cNvPr id="13" name="Abgerundetes Rechteck 12"/>
          <p:cNvSpPr/>
          <p:nvPr/>
        </p:nvSpPr>
        <p:spPr>
          <a:xfrm>
            <a:off x="3436676" y="4365104"/>
            <a:ext cx="4988246" cy="1152128"/>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bg1"/>
                </a:solidFill>
                <a:latin typeface="Arial"/>
                <a:cs typeface="Arial"/>
              </a:rPr>
              <a:t>Profilfächer ab Klasse 8</a:t>
            </a:r>
          </a:p>
          <a:p>
            <a:pPr marL="285750" indent="-285750">
              <a:buFont typeface="Arial" panose="020B0604020202020204" pitchFamily="34" charset="0"/>
              <a:buChar char="•"/>
            </a:pPr>
            <a:r>
              <a:rPr lang="de-DE" sz="1600" dirty="0">
                <a:solidFill>
                  <a:schemeClr val="bg1"/>
                </a:solidFill>
                <a:latin typeface="Arial"/>
                <a:cs typeface="Arial"/>
              </a:rPr>
              <a:t>Naturwissenschaft und Technik</a:t>
            </a:r>
          </a:p>
          <a:p>
            <a:pPr marL="285750" indent="-285750">
              <a:buFont typeface="Arial" panose="020B0604020202020204" pitchFamily="34" charset="0"/>
              <a:buChar char="•"/>
            </a:pPr>
            <a:r>
              <a:rPr lang="de-DE" sz="1600" dirty="0">
                <a:solidFill>
                  <a:schemeClr val="bg1"/>
                </a:solidFill>
                <a:latin typeface="Arial"/>
                <a:cs typeface="Arial"/>
              </a:rPr>
              <a:t>Dritte Fremdsprache </a:t>
            </a:r>
          </a:p>
          <a:p>
            <a:pPr marL="285750" indent="-285750">
              <a:buFont typeface="Arial" panose="020B0604020202020204" pitchFamily="34" charset="0"/>
              <a:buChar char="•"/>
            </a:pPr>
            <a:r>
              <a:rPr lang="de-DE" sz="1600" dirty="0">
                <a:solidFill>
                  <a:schemeClr val="bg1"/>
                </a:solidFill>
                <a:latin typeface="Arial"/>
                <a:cs typeface="Arial"/>
              </a:rPr>
              <a:t>Sport oder Musik oder Bildende Kunst</a:t>
            </a:r>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t>Schulartübergreifendes – Wahlpflicht-/Profilfächer  </a:t>
            </a:r>
          </a:p>
        </p:txBody>
      </p:sp>
      <p:sp>
        <p:nvSpPr>
          <p:cNvPr id="12" name="Abgerundetes Rechteck 11"/>
          <p:cNvSpPr/>
          <p:nvPr/>
        </p:nvSpPr>
        <p:spPr>
          <a:xfrm>
            <a:off x="3436676" y="191187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bg1"/>
                </a:solidFill>
                <a:latin typeface="Arial"/>
                <a:cs typeface="Arial"/>
              </a:rPr>
              <a:t>Wahlpflichtfächer ab Klasse 7</a:t>
            </a:r>
          </a:p>
          <a:p>
            <a:pPr marL="285750" indent="-285750">
              <a:buFont typeface="Arial" panose="020B0604020202020204" pitchFamily="34" charset="0"/>
              <a:buChar char="•"/>
            </a:pPr>
            <a:r>
              <a:rPr lang="de-DE" sz="1600" dirty="0">
                <a:solidFill>
                  <a:schemeClr val="bg1"/>
                </a:solidFill>
                <a:latin typeface="Arial"/>
                <a:cs typeface="Arial"/>
              </a:rPr>
              <a:t>Technik</a:t>
            </a:r>
          </a:p>
          <a:p>
            <a:pPr marL="285750" indent="-285750">
              <a:buFont typeface="Arial" panose="020B0604020202020204" pitchFamily="34" charset="0"/>
              <a:buChar char="•"/>
            </a:pPr>
            <a:r>
              <a:rPr lang="de-DE" sz="1600" dirty="0">
                <a:solidFill>
                  <a:schemeClr val="bg1"/>
                </a:solidFill>
                <a:latin typeface="Arial"/>
                <a:cs typeface="Arial"/>
              </a:rPr>
              <a:t>Alltagskultur, Ernährung, Soziales (AES</a:t>
            </a:r>
            <a:r>
              <a:rPr lang="de-DE" sz="1600" dirty="0">
                <a:solidFill>
                  <a:srgbClr val="FFFF00"/>
                </a:solidFill>
                <a:latin typeface="Garamond"/>
                <a:cs typeface="Garamond"/>
              </a:rPr>
              <a:t>)</a:t>
            </a:r>
          </a:p>
        </p:txBody>
      </p:sp>
      <p:sp>
        <p:nvSpPr>
          <p:cNvPr id="19" name="Abgerundetes Rechteck 18"/>
          <p:cNvSpPr/>
          <p:nvPr/>
        </p:nvSpPr>
        <p:spPr>
          <a:xfrm>
            <a:off x="447303" y="3147801"/>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a:solidFill>
                  <a:srgbClr val="78DCE3"/>
                </a:solidFill>
                <a:latin typeface="Arial"/>
                <a:cs typeface="Arial"/>
              </a:rPr>
              <a:t>Gemeinschaftsschule</a:t>
            </a:r>
            <a:r>
              <a:rPr lang="de-DE" sz="1600" b="1" dirty="0">
                <a:latin typeface="Garamond"/>
                <a:cs typeface="Garamond"/>
              </a:rPr>
              <a:t> </a:t>
            </a:r>
          </a:p>
        </p:txBody>
      </p:sp>
      <p:sp>
        <p:nvSpPr>
          <p:cNvPr id="22" name="Abgerundetes Rechteck 21"/>
          <p:cNvSpPr/>
          <p:nvPr/>
        </p:nvSpPr>
        <p:spPr>
          <a:xfrm>
            <a:off x="3436676" y="3139200"/>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bg1"/>
                </a:solidFill>
                <a:latin typeface="Arial"/>
                <a:cs typeface="Arial"/>
              </a:rPr>
              <a:t>Wahlpflichtfach ab Klasse 6</a:t>
            </a:r>
          </a:p>
          <a:p>
            <a:pPr marL="285750" indent="-285750">
              <a:buFont typeface="Arial" panose="020B0604020202020204" pitchFamily="34" charset="0"/>
              <a:buChar char="•"/>
            </a:pPr>
            <a:r>
              <a:rPr lang="de-DE" sz="1600" dirty="0">
                <a:solidFill>
                  <a:schemeClr val="bg1"/>
                </a:solidFill>
                <a:latin typeface="Arial"/>
                <a:cs typeface="Arial"/>
              </a:rPr>
              <a:t>Zweite Fremdsprache </a:t>
            </a: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46D9EC63-8B47-4064-93E6-5A7E86814E64}"/>
              </a:ext>
            </a:extLst>
          </p:cNvPr>
          <p:cNvSpPr>
            <a:spLocks noGrp="1"/>
          </p:cNvSpPr>
          <p:nvPr>
            <p:ph type="title"/>
          </p:nvPr>
        </p:nvSpPr>
        <p:spPr>
          <a:xfrm>
            <a:off x="533400" y="4941168"/>
            <a:ext cx="6554867" cy="1078632"/>
          </a:xfrm>
        </p:spPr>
        <p:txBody>
          <a:bodyPr/>
          <a:lstStyle/>
          <a:p>
            <a:r>
              <a:rPr lang="de-DE" altLang="de-DE"/>
              <a:t>Kleine Unterschiede </a:t>
            </a:r>
            <a:r>
              <a:rPr lang="de-DE" altLang="de-DE" dirty="0"/>
              <a:t>GMS- Realschule</a:t>
            </a:r>
          </a:p>
        </p:txBody>
      </p:sp>
      <p:sp>
        <p:nvSpPr>
          <p:cNvPr id="6" name="Kreis 4">
            <a:extLst>
              <a:ext uri="{FF2B5EF4-FFF2-40B4-BE49-F238E27FC236}">
                <a16:creationId xmlns:a16="http://schemas.microsoft.com/office/drawing/2014/main" id="{6210B8A8-2428-4E72-819D-AE612C914427}"/>
              </a:ext>
            </a:extLst>
          </p:cNvPr>
          <p:cNvSpPr txBox="1"/>
          <p:nvPr/>
        </p:nvSpPr>
        <p:spPr>
          <a:xfrm>
            <a:off x="849313" y="3432175"/>
            <a:ext cx="2252662" cy="889000"/>
          </a:xfrm>
          <a:prstGeom prst="rect">
            <a:avLst/>
          </a:prstGeom>
        </p:spPr>
        <p:style>
          <a:lnRef idx="0">
            <a:scrgbClr r="0" g="0" b="0"/>
          </a:lnRef>
          <a:fillRef idx="0">
            <a:scrgbClr r="0" g="0" b="0"/>
          </a:fillRef>
          <a:effectRef idx="0">
            <a:scrgbClr r="0" g="0" b="0"/>
          </a:effectRef>
          <a:fontRef idx="minor">
            <a:schemeClr val="lt1"/>
          </a:fontRef>
        </p:style>
        <p:txBody>
          <a:bodyPr lIns="24130" tIns="24130" rIns="24130" bIns="24130" spcCol="1270" anchor="ctr"/>
          <a:lstStyle/>
          <a:p>
            <a:pPr algn="ctr" defTabSz="844550" eaLnBrk="1" hangingPunct="1">
              <a:lnSpc>
                <a:spcPct val="90000"/>
              </a:lnSpc>
              <a:spcAft>
                <a:spcPct val="35000"/>
              </a:spcAft>
              <a:defRPr/>
            </a:pPr>
            <a:r>
              <a:rPr lang="de-DE" sz="1600" dirty="0"/>
              <a:t>Lernen</a:t>
            </a:r>
          </a:p>
        </p:txBody>
      </p:sp>
      <p:pic>
        <p:nvPicPr>
          <p:cNvPr id="16388" name="Picture 2">
            <a:extLst>
              <a:ext uri="{FF2B5EF4-FFF2-40B4-BE49-F238E27FC236}">
                <a16:creationId xmlns:a16="http://schemas.microsoft.com/office/drawing/2014/main" id="{9BED9E70-26D1-4D8D-8259-48866FCB6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86" t="29080" r="25586" b="21669"/>
          <a:stretch/>
        </p:blipFill>
        <p:spPr bwMode="auto">
          <a:xfrm>
            <a:off x="544947" y="332656"/>
            <a:ext cx="7777163"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1AD91015-16C0-40E3-BA06-B15125960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374074"/>
            <a:ext cx="1721936" cy="12914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188640"/>
            <a:ext cx="7249376" cy="461665"/>
          </a:xfrm>
          <a:prstGeom prst="rect">
            <a:avLst/>
          </a:prstGeom>
        </p:spPr>
        <p:txBody>
          <a:bodyPr wrap="square">
            <a:spAutoFit/>
          </a:bodyPr>
          <a:lstStyle/>
          <a:p>
            <a:pPr algn="ctr"/>
            <a:r>
              <a:rPr lang="de-DE" sz="2400" b="1" dirty="0">
                <a:effectLst>
                  <a:outerShdw blurRad="38100" dist="38100" dir="2700000" algn="tl">
                    <a:srgbClr val="000000">
                      <a:alpha val="43137"/>
                    </a:srgbClr>
                  </a:outerShdw>
                </a:effectLst>
              </a:rPr>
              <a:t>Welche Schule für mein Kind?</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521924"/>
            <a:ext cx="1721936" cy="1291452"/>
          </a:xfrm>
          <a:prstGeom prst="rect">
            <a:avLst/>
          </a:prstGeom>
        </p:spPr>
      </p:pic>
      <p:sp>
        <p:nvSpPr>
          <p:cNvPr id="14" name="Rechteck 13"/>
          <p:cNvSpPr/>
          <p:nvPr/>
        </p:nvSpPr>
        <p:spPr>
          <a:xfrm>
            <a:off x="3856640" y="908720"/>
            <a:ext cx="4823756" cy="369332"/>
          </a:xfrm>
          <a:prstGeom prst="rect">
            <a:avLst/>
          </a:prstGeom>
        </p:spPr>
        <p:txBody>
          <a:bodyPr wrap="none">
            <a:spAutoFit/>
          </a:bodyPr>
          <a:lstStyle/>
          <a:p>
            <a:r>
              <a:rPr lang="de-DE" b="1" dirty="0">
                <a:solidFill>
                  <a:schemeClr val="bg1"/>
                </a:solidFill>
              </a:rPr>
              <a:t>Besonderheiten der Gemeinschaftsschule</a:t>
            </a:r>
          </a:p>
        </p:txBody>
      </p:sp>
      <p:sp>
        <p:nvSpPr>
          <p:cNvPr id="6" name="Rechteck 5"/>
          <p:cNvSpPr/>
          <p:nvPr/>
        </p:nvSpPr>
        <p:spPr>
          <a:xfrm>
            <a:off x="3131840" y="1340768"/>
            <a:ext cx="5832648"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t>Schule „am Ort“ (5-7: Forst, 8-10: Hambrücken)</a:t>
            </a:r>
          </a:p>
          <a:p>
            <a:pPr marL="285750" indent="-285750">
              <a:lnSpc>
                <a:spcPct val="150000"/>
              </a:lnSpc>
              <a:buFont typeface="Arial" panose="020B0604020202020204" pitchFamily="34" charset="0"/>
              <a:buChar char="•"/>
            </a:pPr>
            <a:r>
              <a:rPr lang="de-DE" dirty="0"/>
              <a:t>Ganztagesschule (Mo, Di, Do) </a:t>
            </a:r>
          </a:p>
          <a:p>
            <a:pPr marL="285750" indent="-285750">
              <a:lnSpc>
                <a:spcPct val="150000"/>
              </a:lnSpc>
              <a:buFont typeface="Arial" panose="020B0604020202020204" pitchFamily="34" charset="0"/>
              <a:buChar char="•"/>
            </a:pPr>
            <a:r>
              <a:rPr lang="de-DE" dirty="0"/>
              <a:t>kleine Klassen</a:t>
            </a:r>
          </a:p>
          <a:p>
            <a:pPr marL="285750" indent="-285750">
              <a:lnSpc>
                <a:spcPct val="150000"/>
              </a:lnSpc>
              <a:buFont typeface="Arial" panose="020B0604020202020204" pitchFamily="34" charset="0"/>
              <a:buChar char="•"/>
            </a:pPr>
            <a:r>
              <a:rPr lang="de-DE" dirty="0"/>
              <a:t>Arbeiten auf allen 3 Niveaustufen möglich, individuell in jedem Fach von 5-8/9</a:t>
            </a:r>
          </a:p>
          <a:p>
            <a:pPr marL="285750" indent="-285750">
              <a:lnSpc>
                <a:spcPct val="150000"/>
              </a:lnSpc>
              <a:buFont typeface="Arial" panose="020B0604020202020204" pitchFamily="34" charset="0"/>
              <a:buChar char="•"/>
            </a:pPr>
            <a:r>
              <a:rPr lang="de-DE" dirty="0"/>
              <a:t>differenzierte Leistungsrückmeldung</a:t>
            </a:r>
          </a:p>
          <a:p>
            <a:pPr marL="285750" indent="-285750">
              <a:lnSpc>
                <a:spcPct val="150000"/>
              </a:lnSpc>
              <a:buFont typeface="Arial" panose="020B0604020202020204" pitchFamily="34" charset="0"/>
              <a:buChar char="•"/>
            </a:pPr>
            <a:r>
              <a:rPr lang="de-DE" dirty="0"/>
              <a:t>keine Noten, kein Sitzenbleiben</a:t>
            </a:r>
          </a:p>
          <a:p>
            <a:pPr marL="285750" indent="-285750">
              <a:lnSpc>
                <a:spcPct val="150000"/>
              </a:lnSpc>
              <a:buFont typeface="Arial" panose="020B0604020202020204" pitchFamily="34" charset="0"/>
              <a:buChar char="•"/>
            </a:pPr>
            <a:r>
              <a:rPr lang="de-DE" dirty="0"/>
              <a:t>mind. 2 Lernentwicklungsgespräche im Schuljahr</a:t>
            </a:r>
          </a:p>
        </p:txBody>
      </p:sp>
      <p:sp>
        <p:nvSpPr>
          <p:cNvPr id="10" name="Rechteck 9"/>
          <p:cNvSpPr/>
          <p:nvPr/>
        </p:nvSpPr>
        <p:spPr>
          <a:xfrm rot="20751619">
            <a:off x="3608010" y="5156652"/>
            <a:ext cx="3057771" cy="923330"/>
          </a:xfrm>
          <a:prstGeom prst="rect">
            <a:avLst/>
          </a:prstGeom>
          <a:effectLst>
            <a:outerShdw blurRad="50800" dist="38100" dir="2700000" algn="tl" rotWithShape="0">
              <a:prstClr val="black">
                <a:alpha val="40000"/>
              </a:prstClr>
            </a:outerShdw>
          </a:effectLst>
        </p:spPr>
        <p:txBody>
          <a:bodyPr wrap="square">
            <a:spAutoFit/>
          </a:bodyPr>
          <a:lstStyle/>
          <a:p>
            <a:r>
              <a:rPr lang="de-DE" sz="5400" b="1" dirty="0"/>
              <a:t>Fragen?</a:t>
            </a:r>
            <a:endParaRPr lang="de-DE" sz="5400" dirty="0"/>
          </a:p>
        </p:txBody>
      </p:sp>
      <p:pic>
        <p:nvPicPr>
          <p:cNvPr id="9" name="Picture 2" descr="http://pfadi-romanshorn.ch/files/images/wegweiser.preview.gif"/>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aintBrush/>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4084" y="2870938"/>
            <a:ext cx="2858923" cy="279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7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solidFill>
                  <a:schemeClr val="tx1"/>
                </a:solidFill>
              </a:rPr>
              <a:t>www.km-bw.de</a:t>
            </a:r>
            <a:endParaRPr lang="de-DE" dirty="0">
              <a:solidFill>
                <a:schemeClr val="tx1"/>
              </a:solidFill>
            </a:endParaRPr>
          </a:p>
        </p:txBody>
      </p:sp>
      <p:sp>
        <p:nvSpPr>
          <p:cNvPr id="5" name="Datumsplatzhalter 4"/>
          <p:cNvSpPr>
            <a:spLocks noGrp="1"/>
          </p:cNvSpPr>
          <p:nvPr>
            <p:ph type="dt" sz="half" idx="2"/>
          </p:nvPr>
        </p:nvSpPr>
        <p:spPr>
          <a:xfrm>
            <a:off x="7812360" y="5949280"/>
            <a:ext cx="886737"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81FF9-BC2C-418E-8256-FE56DD482287}" type="datetime1">
              <a:rPr lang="de-DE" smtClean="0"/>
              <a:pPr/>
              <a:t>29.11.2024</a:t>
            </a:fld>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200" dirty="0"/>
              <a:t>Bildungswege in der Sekundarstufe (Auswahl)</a:t>
            </a:r>
          </a:p>
        </p:txBody>
      </p:sp>
      <p:sp>
        <p:nvSpPr>
          <p:cNvPr id="8" name="Rechteck 7"/>
          <p:cNvSpPr/>
          <p:nvPr/>
        </p:nvSpPr>
        <p:spPr>
          <a:xfrm>
            <a:off x="7947786" y="1628800"/>
            <a:ext cx="900120" cy="2896496"/>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600" b="1" dirty="0">
                <a:solidFill>
                  <a:schemeClr val="tx1">
                    <a:lumMod val="75000"/>
                    <a:lumOff val="25000"/>
                  </a:schemeClr>
                </a:solidFill>
                <a:latin typeface="Arial"/>
                <a:cs typeface="Arial"/>
              </a:rPr>
              <a:t>Allgemeine 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1" name="Richtungspfeil 10"/>
          <p:cNvSpPr/>
          <p:nvPr/>
        </p:nvSpPr>
        <p:spPr>
          <a:xfrm>
            <a:off x="4178996" y="1628856"/>
            <a:ext cx="3633364" cy="504056"/>
          </a:xfrm>
          <a:prstGeom prst="homePlate">
            <a:avLst/>
          </a:prstGeom>
          <a:solidFill>
            <a:srgbClr val="FFFFFF"/>
          </a:solidFill>
          <a:ln>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bg1"/>
                </a:solidFill>
                <a:latin typeface="Arial"/>
                <a:cs typeface="Arial"/>
              </a:rPr>
              <a:t>Gemeinschaftsschule</a:t>
            </a:r>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178996" y="2492896"/>
            <a:ext cx="3633364" cy="504000"/>
          </a:xfrm>
          <a:prstGeom prst="homePlate">
            <a:avLst/>
          </a:prstGeom>
          <a:solidFill>
            <a:srgbClr val="FFFFFF"/>
          </a:solidFill>
          <a:ln>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bg1"/>
                </a:solidFill>
                <a:latin typeface="Arial"/>
                <a:cs typeface="Arial"/>
              </a:rPr>
              <a:t> Allgemein bildendes Gymnasium </a:t>
            </a:r>
          </a:p>
        </p:txBody>
      </p:sp>
      <p:sp>
        <p:nvSpPr>
          <p:cNvPr id="13" name="Richtungspfeil 12"/>
          <p:cNvSpPr/>
          <p:nvPr/>
        </p:nvSpPr>
        <p:spPr>
          <a:xfrm>
            <a:off x="4178996" y="3284984"/>
            <a:ext cx="3633364" cy="504000"/>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bg1"/>
                </a:solidFill>
                <a:latin typeface="Arial"/>
                <a:cs typeface="Arial"/>
              </a:rPr>
              <a:t> Berufliches Gymnasium </a:t>
            </a:r>
          </a:p>
        </p:txBody>
      </p:sp>
      <p:sp>
        <p:nvSpPr>
          <p:cNvPr id="14" name="Rechteck 13"/>
          <p:cNvSpPr/>
          <p:nvPr/>
        </p:nvSpPr>
        <p:spPr>
          <a:xfrm>
            <a:off x="3121337" y="1612625"/>
            <a:ext cx="899999" cy="4120632"/>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600" b="1" dirty="0">
                <a:solidFill>
                  <a:schemeClr val="tx1">
                    <a:lumMod val="75000"/>
                    <a:lumOff val="25000"/>
                  </a:schemeClr>
                </a:solidFill>
                <a:latin typeface="Arial"/>
                <a:cs typeface="Arial"/>
              </a:rPr>
              <a:t>Mittlerer Schulabschluss</a:t>
            </a:r>
          </a:p>
        </p:txBody>
      </p:sp>
      <p:sp>
        <p:nvSpPr>
          <p:cNvPr id="15" name="Freihandform 14"/>
          <p:cNvSpPr/>
          <p:nvPr/>
        </p:nvSpPr>
        <p:spPr>
          <a:xfrm>
            <a:off x="4184403" y="4005064"/>
            <a:ext cx="1224135" cy="1070421"/>
          </a:xfrm>
          <a:custGeom>
            <a:avLst/>
            <a:gdLst>
              <a:gd name="connsiteX0" fmla="*/ 0 w 1368151"/>
              <a:gd name="connsiteY0" fmla="*/ 143523 h 861120"/>
              <a:gd name="connsiteX1" fmla="*/ 143523 w 1368151"/>
              <a:gd name="connsiteY1" fmla="*/ 0 h 861120"/>
              <a:gd name="connsiteX2" fmla="*/ 1224628 w 1368151"/>
              <a:gd name="connsiteY2" fmla="*/ 0 h 861120"/>
              <a:gd name="connsiteX3" fmla="*/ 1368151 w 1368151"/>
              <a:gd name="connsiteY3" fmla="*/ 143523 h 861120"/>
              <a:gd name="connsiteX4" fmla="*/ 1368151 w 1368151"/>
              <a:gd name="connsiteY4" fmla="*/ 717597 h 861120"/>
              <a:gd name="connsiteX5" fmla="*/ 1224628 w 1368151"/>
              <a:gd name="connsiteY5" fmla="*/ 861120 h 861120"/>
              <a:gd name="connsiteX6" fmla="*/ 143523 w 1368151"/>
              <a:gd name="connsiteY6" fmla="*/ 861120 h 861120"/>
              <a:gd name="connsiteX7" fmla="*/ 0 w 1368151"/>
              <a:gd name="connsiteY7" fmla="*/ 717597 h 861120"/>
              <a:gd name="connsiteX8" fmla="*/ 0 w 1368151"/>
              <a:gd name="connsiteY8" fmla="*/ 143523 h 86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151" h="861120">
                <a:moveTo>
                  <a:pt x="0" y="143523"/>
                </a:moveTo>
                <a:cubicBezTo>
                  <a:pt x="0" y="64257"/>
                  <a:pt x="64257" y="0"/>
                  <a:pt x="143523" y="0"/>
                </a:cubicBezTo>
                <a:lnTo>
                  <a:pt x="1224628" y="0"/>
                </a:lnTo>
                <a:cubicBezTo>
                  <a:pt x="1303894" y="0"/>
                  <a:pt x="1368151" y="64257"/>
                  <a:pt x="1368151" y="143523"/>
                </a:cubicBezTo>
                <a:lnTo>
                  <a:pt x="1368151" y="717597"/>
                </a:lnTo>
                <a:cubicBezTo>
                  <a:pt x="1368151" y="796863"/>
                  <a:pt x="1303894" y="861120"/>
                  <a:pt x="1224628" y="861120"/>
                </a:cubicBezTo>
                <a:lnTo>
                  <a:pt x="143523" y="861120"/>
                </a:lnTo>
                <a:cubicBezTo>
                  <a:pt x="64257" y="861120"/>
                  <a:pt x="0" y="796863"/>
                  <a:pt x="0" y="717597"/>
                </a:cubicBezTo>
                <a:lnTo>
                  <a:pt x="0" y="143523"/>
                </a:lnTo>
                <a:close/>
              </a:path>
            </a:pathLst>
          </a:cu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Berufs-ausbildung</a:t>
            </a:r>
          </a:p>
        </p:txBody>
      </p:sp>
      <p:sp>
        <p:nvSpPr>
          <p:cNvPr id="16" name="Richtungspfeil 15"/>
          <p:cNvSpPr/>
          <p:nvPr/>
        </p:nvSpPr>
        <p:spPr>
          <a:xfrm>
            <a:off x="4178996" y="5229200"/>
            <a:ext cx="3633364" cy="504056"/>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bg1"/>
                </a:solidFill>
                <a:latin typeface="Arial"/>
                <a:cs typeface="Arial"/>
              </a:rPr>
              <a:t> Berufskolleg</a:t>
            </a:r>
          </a:p>
        </p:txBody>
      </p:sp>
      <p:sp>
        <p:nvSpPr>
          <p:cNvPr id="17" name="Rechteck 16"/>
          <p:cNvSpPr/>
          <p:nvPr/>
        </p:nvSpPr>
        <p:spPr>
          <a:xfrm>
            <a:off x="7947785" y="4581128"/>
            <a:ext cx="899999" cy="1152128"/>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8" name="Rechteck 17"/>
          <p:cNvSpPr/>
          <p:nvPr/>
        </p:nvSpPr>
        <p:spPr>
          <a:xfrm>
            <a:off x="483347" y="1628800"/>
            <a:ext cx="901251" cy="4104456"/>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600" b="1" dirty="0">
                <a:solidFill>
                  <a:schemeClr val="tx1">
                    <a:lumMod val="75000"/>
                    <a:lumOff val="25000"/>
                  </a:schemeClr>
                </a:solidFill>
                <a:latin typeface="Arial"/>
                <a:cs typeface="Arial"/>
              </a:rPr>
              <a:t>Hauptschulabschluss </a:t>
            </a:r>
          </a:p>
        </p:txBody>
      </p:sp>
      <p:sp>
        <p:nvSpPr>
          <p:cNvPr id="19" name="Richtungspfeil 18"/>
          <p:cNvSpPr/>
          <p:nvPr/>
        </p:nvSpPr>
        <p:spPr>
          <a:xfrm>
            <a:off x="1518675" y="3717032"/>
            <a:ext cx="1494549" cy="2016224"/>
          </a:xfrm>
          <a:prstGeom prst="homePlate">
            <a:avLst>
              <a:gd name="adj" fmla="val 31370"/>
            </a:avLst>
          </a:prstGeom>
          <a:solidFill>
            <a:schemeClr val="tx2"/>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de-DE" sz="1600" dirty="0" err="1">
                <a:solidFill>
                  <a:schemeClr val="bg1"/>
                </a:solidFill>
                <a:latin typeface="Arial"/>
                <a:cs typeface="Arial"/>
              </a:rPr>
              <a:t>berufl</a:t>
            </a:r>
            <a:r>
              <a:rPr lang="de-DE" sz="1600" dirty="0">
                <a:solidFill>
                  <a:schemeClr val="bg1"/>
                </a:solidFill>
                <a:latin typeface="Arial"/>
                <a:cs typeface="Arial"/>
              </a:rPr>
              <a:t>. </a:t>
            </a:r>
          </a:p>
          <a:p>
            <a:r>
              <a:rPr lang="de-DE" sz="1600" dirty="0">
                <a:solidFill>
                  <a:schemeClr val="bg1"/>
                </a:solidFill>
                <a:latin typeface="Arial"/>
                <a:cs typeface="Arial"/>
              </a:rPr>
              <a:t>Bildung</a:t>
            </a:r>
            <a:br>
              <a:rPr lang="de-DE" sz="1600" dirty="0">
                <a:solidFill>
                  <a:schemeClr val="bg1"/>
                </a:solidFill>
                <a:latin typeface="Arial"/>
                <a:cs typeface="Arial"/>
              </a:rPr>
            </a:br>
            <a:r>
              <a:rPr lang="de-DE" sz="1600" dirty="0">
                <a:solidFill>
                  <a:schemeClr val="bg1"/>
                </a:solidFill>
                <a:latin typeface="Arial"/>
                <a:cs typeface="Arial"/>
              </a:rPr>
              <a:t>z.B. Berufs-</a:t>
            </a:r>
            <a:r>
              <a:rPr lang="de-DE" sz="1600" dirty="0" err="1">
                <a:solidFill>
                  <a:schemeClr val="bg1"/>
                </a:solidFill>
                <a:latin typeface="Arial"/>
                <a:cs typeface="Arial"/>
              </a:rPr>
              <a:t>fachschule</a:t>
            </a:r>
            <a:r>
              <a:rPr lang="de-DE" sz="1600" dirty="0">
                <a:solidFill>
                  <a:schemeClr val="bg1"/>
                </a:solidFill>
                <a:latin typeface="Arial"/>
                <a:cs typeface="Arial"/>
              </a:rPr>
              <a:t> </a:t>
            </a:r>
          </a:p>
          <a:p>
            <a:endParaRPr lang="de-DE" sz="1500" dirty="0">
              <a:solidFill>
                <a:schemeClr val="tx1">
                  <a:lumMod val="75000"/>
                  <a:lumOff val="25000"/>
                </a:schemeClr>
              </a:solidFill>
              <a:latin typeface="Arial"/>
              <a:cs typeface="Arial"/>
            </a:endParaRPr>
          </a:p>
        </p:txBody>
      </p:sp>
      <p:sp>
        <p:nvSpPr>
          <p:cNvPr id="20" name="Richtungspfeil 19"/>
          <p:cNvSpPr/>
          <p:nvPr/>
        </p:nvSpPr>
        <p:spPr>
          <a:xfrm>
            <a:off x="1518676" y="1628800"/>
            <a:ext cx="1494548" cy="1944215"/>
          </a:xfrm>
          <a:prstGeom prst="homePlate">
            <a:avLst>
              <a:gd name="adj" fmla="val 29838"/>
            </a:avLst>
          </a:prstGeom>
          <a:solidFill>
            <a:srgbClr val="FFFFFF"/>
          </a:solidFill>
          <a:ln>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bg1"/>
                </a:solidFill>
                <a:latin typeface="Arial"/>
                <a:cs typeface="Arial"/>
              </a:rPr>
              <a:t>allgemeine schulische Bildung</a:t>
            </a:r>
          </a:p>
        </p:txBody>
      </p:sp>
      <p:sp>
        <p:nvSpPr>
          <p:cNvPr id="21" name="Freihandform 20"/>
          <p:cNvSpPr/>
          <p:nvPr/>
        </p:nvSpPr>
        <p:spPr>
          <a:xfrm>
            <a:off x="1582516" y="4941168"/>
            <a:ext cx="1224136" cy="720080"/>
          </a:xfrm>
          <a:custGeom>
            <a:avLst/>
            <a:gdLst>
              <a:gd name="connsiteX0" fmla="*/ 0 w 1152128"/>
              <a:gd name="connsiteY0" fmla="*/ 144012 h 864052"/>
              <a:gd name="connsiteX1" fmla="*/ 144012 w 1152128"/>
              <a:gd name="connsiteY1" fmla="*/ 0 h 864052"/>
              <a:gd name="connsiteX2" fmla="*/ 1008116 w 1152128"/>
              <a:gd name="connsiteY2" fmla="*/ 0 h 864052"/>
              <a:gd name="connsiteX3" fmla="*/ 1152128 w 1152128"/>
              <a:gd name="connsiteY3" fmla="*/ 144012 h 864052"/>
              <a:gd name="connsiteX4" fmla="*/ 1152128 w 1152128"/>
              <a:gd name="connsiteY4" fmla="*/ 720040 h 864052"/>
              <a:gd name="connsiteX5" fmla="*/ 1008116 w 1152128"/>
              <a:gd name="connsiteY5" fmla="*/ 864052 h 864052"/>
              <a:gd name="connsiteX6" fmla="*/ 144012 w 1152128"/>
              <a:gd name="connsiteY6" fmla="*/ 864052 h 864052"/>
              <a:gd name="connsiteX7" fmla="*/ 0 w 1152128"/>
              <a:gd name="connsiteY7" fmla="*/ 720040 h 864052"/>
              <a:gd name="connsiteX8" fmla="*/ 0 w 1152128"/>
              <a:gd name="connsiteY8" fmla="*/ 144012 h 86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28" h="864052">
                <a:moveTo>
                  <a:pt x="0" y="144012"/>
                </a:moveTo>
                <a:cubicBezTo>
                  <a:pt x="0" y="64476"/>
                  <a:pt x="64476" y="0"/>
                  <a:pt x="144012" y="0"/>
                </a:cubicBezTo>
                <a:lnTo>
                  <a:pt x="1008116" y="0"/>
                </a:lnTo>
                <a:cubicBezTo>
                  <a:pt x="1087652" y="0"/>
                  <a:pt x="1152128" y="64476"/>
                  <a:pt x="1152128" y="144012"/>
                </a:cubicBezTo>
                <a:lnTo>
                  <a:pt x="1152128" y="720040"/>
                </a:lnTo>
                <a:cubicBezTo>
                  <a:pt x="1152128" y="799576"/>
                  <a:pt x="1087652" y="864052"/>
                  <a:pt x="1008116" y="864052"/>
                </a:cubicBezTo>
                <a:lnTo>
                  <a:pt x="144012" y="864052"/>
                </a:lnTo>
                <a:cubicBezTo>
                  <a:pt x="64476" y="864052"/>
                  <a:pt x="0" y="799576"/>
                  <a:pt x="0" y="720040"/>
                </a:cubicBezTo>
                <a:lnTo>
                  <a:pt x="0" y="144012"/>
                </a:lnTo>
                <a:close/>
              </a:path>
            </a:pathLst>
          </a:cu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60" tIns="110760" rIns="110760" bIns="110760" numCol="1" spcCol="1270" anchor="ctr" anchorCtr="0">
            <a:noAutofit/>
          </a:bodyPr>
          <a:lstStyle/>
          <a:p>
            <a:pPr defTabSz="800100">
              <a:lnSpc>
                <a:spcPct val="90000"/>
              </a:lnSpc>
              <a:spcBef>
                <a:spcPct val="0"/>
              </a:spcBef>
              <a:spcAft>
                <a:spcPct val="35000"/>
              </a:spcAft>
            </a:pPr>
            <a:r>
              <a:rPr lang="de-DE" sz="1600" dirty="0">
                <a:solidFill>
                  <a:schemeClr val="tx1">
                    <a:lumMod val="75000"/>
                    <a:lumOff val="25000"/>
                  </a:schemeClr>
                </a:solidFill>
                <a:latin typeface="Arial"/>
                <a:cs typeface="Arial"/>
              </a:rPr>
              <a:t>Duale Ausbildung</a:t>
            </a:r>
          </a:p>
        </p:txBody>
      </p:sp>
      <p:sp>
        <p:nvSpPr>
          <p:cNvPr id="22" name="Richtungspfeil 21"/>
          <p:cNvSpPr/>
          <p:nvPr/>
        </p:nvSpPr>
        <p:spPr>
          <a:xfrm>
            <a:off x="5475140" y="4005064"/>
            <a:ext cx="2312567" cy="504000"/>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rgbClr val="000000"/>
                </a:solidFill>
                <a:latin typeface="Garamond"/>
                <a:cs typeface="Garamond"/>
              </a:rPr>
              <a:t> </a:t>
            </a:r>
            <a:r>
              <a:rPr lang="de-DE" sz="1600" dirty="0">
                <a:solidFill>
                  <a:schemeClr val="bg1"/>
                </a:solidFill>
                <a:latin typeface="Arial"/>
                <a:cs typeface="Arial"/>
              </a:rPr>
              <a:t>Berufsoberschule</a:t>
            </a:r>
            <a:r>
              <a:rPr lang="de-DE" sz="1600" dirty="0">
                <a:solidFill>
                  <a:schemeClr val="tx1">
                    <a:lumMod val="75000"/>
                    <a:lumOff val="25000"/>
                  </a:schemeClr>
                </a:solidFill>
                <a:latin typeface="Arial"/>
                <a:cs typeface="Arial"/>
              </a:rPr>
              <a:t> </a:t>
            </a:r>
          </a:p>
        </p:txBody>
      </p:sp>
      <p:sp>
        <p:nvSpPr>
          <p:cNvPr id="23" name="Richtungspfeil 22"/>
          <p:cNvSpPr/>
          <p:nvPr/>
        </p:nvSpPr>
        <p:spPr>
          <a:xfrm>
            <a:off x="5475139" y="4581128"/>
            <a:ext cx="2312569" cy="504000"/>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a:solidFill>
                  <a:schemeClr val="bg1"/>
                </a:solidFill>
                <a:latin typeface="Arial"/>
                <a:cs typeface="Arial"/>
              </a:rPr>
              <a:t>Fachschule</a:t>
            </a:r>
            <a:r>
              <a:rPr lang="de-DE" sz="1600" dirty="0">
                <a:solidFill>
                  <a:schemeClr val="tx1">
                    <a:lumMod val="75000"/>
                    <a:lumOff val="25000"/>
                  </a:schemeClr>
                </a:solidFill>
                <a:latin typeface="Arial"/>
                <a:cs typeface="Arial"/>
              </a:rPr>
              <a:t> </a:t>
            </a:r>
          </a:p>
        </p:txBody>
      </p:sp>
      <p:sp>
        <p:nvSpPr>
          <p:cNvPr id="24" name="Rechteck 23"/>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84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197DE6B3-F044-4B8C-ADBD-94AD6C0504C6}"/>
              </a:ext>
            </a:extLst>
          </p:cNvPr>
          <p:cNvSpPr txBox="1">
            <a:spLocks/>
          </p:cNvSpPr>
          <p:nvPr/>
        </p:nvSpPr>
        <p:spPr bwMode="auto">
          <a:xfrm>
            <a:off x="457200" y="585788"/>
            <a:ext cx="82296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2800" b="1" dirty="0"/>
              <a:t>Tag der offenen Tür</a:t>
            </a:r>
          </a:p>
          <a:p>
            <a:pPr eaLnBrk="1" hangingPunct="1">
              <a:spcBef>
                <a:spcPct val="0"/>
              </a:spcBef>
              <a:buFontTx/>
              <a:buNone/>
            </a:pPr>
            <a:endParaRPr lang="de-DE" altLang="de-DE" sz="3600" dirty="0"/>
          </a:p>
          <a:p>
            <a:pPr eaLnBrk="1" hangingPunct="1">
              <a:spcBef>
                <a:spcPct val="0"/>
              </a:spcBef>
              <a:buFontTx/>
              <a:buNone/>
            </a:pPr>
            <a:endParaRPr lang="de-DE" altLang="de-DE" sz="3600" dirty="0"/>
          </a:p>
        </p:txBody>
      </p:sp>
      <p:sp>
        <p:nvSpPr>
          <p:cNvPr id="26627" name="Rechteck 1">
            <a:extLst>
              <a:ext uri="{FF2B5EF4-FFF2-40B4-BE49-F238E27FC236}">
                <a16:creationId xmlns:a16="http://schemas.microsoft.com/office/drawing/2014/main" id="{21ED5E72-7EE5-44E3-9267-7BBD03AB0C74}"/>
              </a:ext>
            </a:extLst>
          </p:cNvPr>
          <p:cNvSpPr>
            <a:spLocks noChangeArrowheads="1"/>
          </p:cNvSpPr>
          <p:nvPr/>
        </p:nvSpPr>
        <p:spPr bwMode="auto">
          <a:xfrm>
            <a:off x="2051050" y="1744663"/>
            <a:ext cx="575945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defRPr/>
            </a:pPr>
            <a:r>
              <a:rPr lang="de-DE" altLang="de-DE" sz="2800" dirty="0">
                <a:latin typeface="+mn-lt"/>
              </a:rPr>
              <a:t>Freitag, 07.02.2025 </a:t>
            </a:r>
          </a:p>
          <a:p>
            <a:pPr marL="0" indent="0" algn="ctr" eaLnBrk="1" hangingPunct="1">
              <a:defRPr/>
            </a:pPr>
            <a:endParaRPr lang="de-DE" altLang="de-DE" sz="2800" dirty="0">
              <a:latin typeface="+mn-lt"/>
            </a:endParaRPr>
          </a:p>
          <a:p>
            <a:pPr marL="0" indent="0" algn="ctr" eaLnBrk="1" hangingPunct="1">
              <a:defRPr/>
            </a:pPr>
            <a:r>
              <a:rPr lang="de-DE" altLang="de-DE" sz="2800" b="1" dirty="0">
                <a:latin typeface="+mn-lt"/>
              </a:rPr>
              <a:t>Anmeldung der neuen Fünftklässler an der Gemeinschaftsschule</a:t>
            </a:r>
          </a:p>
          <a:p>
            <a:pPr marL="0" indent="0" algn="ctr" eaLnBrk="1" hangingPunct="1">
              <a:defRPr/>
            </a:pPr>
            <a:endParaRPr lang="de-DE" altLang="de-DE" sz="3600" b="1" dirty="0">
              <a:latin typeface="+mn-lt"/>
            </a:endParaRPr>
          </a:p>
          <a:p>
            <a:pPr marL="0" indent="0" algn="ctr" eaLnBrk="1" hangingPunct="1">
              <a:defRPr/>
            </a:pPr>
            <a:r>
              <a:rPr lang="de-DE" altLang="de-DE" sz="2800" dirty="0">
                <a:latin typeface="+mn-lt"/>
              </a:rPr>
              <a:t>10.03. - 13.03.2025 </a:t>
            </a:r>
          </a:p>
          <a:p>
            <a:pPr marL="0" indent="0" algn="ctr" eaLnBrk="1" hangingPunct="1">
              <a:defRPr/>
            </a:pPr>
            <a:r>
              <a:rPr lang="de-DE" altLang="de-DE" sz="2000" dirty="0">
                <a:latin typeface="+mn-lt"/>
              </a:rPr>
              <a:t>(jeweils von 08.00-16.00 Uhr)</a:t>
            </a:r>
          </a:p>
          <a:p>
            <a:pPr marL="0" indent="0" algn="ctr" eaLnBrk="1" hangingPunct="1">
              <a:defRPr/>
            </a:pPr>
            <a:endParaRPr lang="de-DE" altLang="de-DE" sz="4400" b="1" dirty="0">
              <a:latin typeface="+mn-lt"/>
            </a:endParaRPr>
          </a:p>
        </p:txBody>
      </p:sp>
      <p:pic>
        <p:nvPicPr>
          <p:cNvPr id="18436" name="Grafik 5">
            <a:extLst>
              <a:ext uri="{FF2B5EF4-FFF2-40B4-BE49-F238E27FC236}">
                <a16:creationId xmlns:a16="http://schemas.microsoft.com/office/drawing/2014/main" id="{446EE046-6853-4EF3-9439-C125E00824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74625"/>
            <a:ext cx="15398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www.google.de/url?source=imgres&amp;ct=tbn&amp;q=http://www.schultuete.ch/cms/images/schueltuete/Bilder/Junge.jpg&amp;sa=X&amp;ei=y6CCVaTUGIKcsgG614PICA&amp;ved=0CAUQ8wc&amp;usg=AFQjCNHHTUcK4vw_EuxRbDf-YeQlFjtXlw">
            <a:extLst>
              <a:ext uri="{FF2B5EF4-FFF2-40B4-BE49-F238E27FC236}">
                <a16:creationId xmlns:a16="http://schemas.microsoft.com/office/drawing/2014/main" id="{1F3AA4FF-6596-42F9-B602-8B28AE9D7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138" y="5089525"/>
            <a:ext cx="1452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http://www.google.de/url?source=imgres&amp;ct=tbn&amp;q=http://www.schultuete.ch/cms/images/schueltuete/Bilder/Junge.jpg&amp;sa=X&amp;ei=y6CCVaTUGIKcsgG614PICA&amp;ved=0CAUQ8wc&amp;usg=AFQjCNHHTUcK4vw_EuxRbDf-YeQlFjtXlw">
            <a:extLst>
              <a:ext uri="{FF2B5EF4-FFF2-40B4-BE49-F238E27FC236}">
                <a16:creationId xmlns:a16="http://schemas.microsoft.com/office/drawing/2014/main" id="{577A63F9-3140-48F9-B121-DEDA6B9A5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5148263"/>
            <a:ext cx="145415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5">
            <a:extLst>
              <a:ext uri="{FF2B5EF4-FFF2-40B4-BE49-F238E27FC236}">
                <a16:creationId xmlns:a16="http://schemas.microsoft.com/office/drawing/2014/main" id="{6CFE8E4F-2CEE-490B-A15C-F0330A1884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152" y="174625"/>
            <a:ext cx="15398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196753"/>
            <a:ext cx="7886700" cy="4680520"/>
          </a:xfrm>
        </p:spPr>
        <p:txBody>
          <a:bodyPr>
            <a:normAutofit/>
          </a:bodyPr>
          <a:lstStyle/>
          <a:p>
            <a:pPr marL="0" indent="0">
              <a:buNone/>
            </a:pPr>
            <a:r>
              <a:rPr lang="de-DE" sz="2400" dirty="0">
                <a:solidFill>
                  <a:srgbClr val="FF0000"/>
                </a:solidFill>
              </a:rPr>
              <a:t>Gliederung</a:t>
            </a:r>
          </a:p>
          <a:p>
            <a:pPr marL="0" indent="0">
              <a:buNone/>
            </a:pPr>
            <a:endParaRPr lang="de-DE" sz="2400" dirty="0">
              <a:solidFill>
                <a:srgbClr val="FF0000"/>
              </a:solidFill>
            </a:endParaRPr>
          </a:p>
          <a:p>
            <a:pPr lvl="1"/>
            <a:r>
              <a:rPr lang="de-DE" dirty="0">
                <a:solidFill>
                  <a:schemeClr val="tx1"/>
                </a:solidFill>
              </a:rPr>
              <a:t>Stundenplan</a:t>
            </a:r>
          </a:p>
          <a:p>
            <a:pPr lvl="1"/>
            <a:r>
              <a:rPr lang="de-DE" dirty="0">
                <a:solidFill>
                  <a:schemeClr val="tx1"/>
                </a:solidFill>
              </a:rPr>
              <a:t>Wie arbeiten wir an der GMS? (Niveaustufen, Lernwegelisten, Kompetenznachweise…)</a:t>
            </a:r>
          </a:p>
          <a:p>
            <a:pPr lvl="1"/>
            <a:r>
              <a:rPr lang="de-DE" dirty="0">
                <a:solidFill>
                  <a:schemeClr val="tx1"/>
                </a:solidFill>
              </a:rPr>
              <a:t>GMS – und was dann? </a:t>
            </a:r>
          </a:p>
          <a:p>
            <a:pPr lvl="1"/>
            <a:r>
              <a:rPr lang="de-DE" dirty="0">
                <a:solidFill>
                  <a:schemeClr val="tx1"/>
                </a:solidFill>
              </a:rPr>
              <a:t>Welche Schule für mein Kind? </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521924"/>
            <a:ext cx="1721936" cy="1291452"/>
          </a:xfrm>
          <a:prstGeom prst="rect">
            <a:avLst/>
          </a:prstGeom>
        </p:spPr>
      </p:pic>
      <p:sp>
        <p:nvSpPr>
          <p:cNvPr id="7" name="Rechteck 6"/>
          <p:cNvSpPr/>
          <p:nvPr/>
        </p:nvSpPr>
        <p:spPr>
          <a:xfrm>
            <a:off x="971600" y="188640"/>
            <a:ext cx="7249376" cy="830997"/>
          </a:xfrm>
          <a:prstGeom prst="rect">
            <a:avLst/>
          </a:prstGeom>
        </p:spPr>
        <p:txBody>
          <a:bodyPr wrap="square">
            <a:spAutoFit/>
          </a:bodyPr>
          <a:lstStyle/>
          <a:p>
            <a:pPr algn="ctr"/>
            <a:r>
              <a:rPr lang="de-DE" sz="2400" b="1" dirty="0">
                <a:effectLst>
                  <a:outerShdw blurRad="38100" dist="38100" dir="2700000" algn="tl">
                    <a:srgbClr val="000000">
                      <a:alpha val="43137"/>
                    </a:srgbClr>
                  </a:outerShdw>
                </a:effectLst>
              </a:rPr>
              <a:t>GMS </a:t>
            </a:r>
          </a:p>
          <a:p>
            <a:pPr algn="ctr"/>
            <a:r>
              <a:rPr lang="de-DE" sz="2400" b="1" dirty="0">
                <a:effectLst>
                  <a:outerShdw blurRad="38100" dist="38100" dir="2700000" algn="tl">
                    <a:srgbClr val="000000">
                      <a:alpha val="43137"/>
                    </a:srgbClr>
                  </a:outerShdw>
                </a:effectLst>
              </a:rPr>
              <a:t>Gemeinschaftsschule </a:t>
            </a:r>
          </a:p>
        </p:txBody>
      </p:sp>
    </p:spTree>
    <p:extLst>
      <p:ext uri="{BB962C8B-B14F-4D97-AF65-F5344CB8AC3E}">
        <p14:creationId xmlns:p14="http://schemas.microsoft.com/office/powerpoint/2010/main" val="40196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467544" y="6093336"/>
            <a:ext cx="917952" cy="360000"/>
          </a:xfrm>
        </p:spPr>
        <p:txBody>
          <a:bodyPr/>
          <a:lstStyle/>
          <a:p>
            <a:r>
              <a:rPr lang="de-DE" dirty="0" err="1">
                <a:solidFill>
                  <a:schemeClr val="tx1"/>
                </a:solidFill>
              </a:rPr>
              <a:t>www.km-bw.de</a:t>
            </a:r>
            <a:endParaRPr lang="de-DE" dirty="0">
              <a:solidFill>
                <a:schemeClr val="tx1"/>
              </a:solidFill>
            </a:endParaRPr>
          </a:p>
        </p:txBody>
      </p:sp>
      <p:sp>
        <p:nvSpPr>
          <p:cNvPr id="5" name="Datumsplatzhalter 4"/>
          <p:cNvSpPr>
            <a:spLocks noGrp="1"/>
          </p:cNvSpPr>
          <p:nvPr>
            <p:ph type="dt" sz="half" idx="2"/>
          </p:nvPr>
        </p:nvSpPr>
        <p:spPr>
          <a:xfrm>
            <a:off x="7812360" y="5949280"/>
            <a:ext cx="886737"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81FF9-BC2C-418E-8256-FE56DD482287}" type="datetime1">
              <a:rPr lang="de-DE" smtClean="0"/>
              <a:pPr/>
              <a:t>29.11.2024</a:t>
            </a:fld>
            <a:endParaRPr lang="de-DE" dirty="0">
              <a:solidFill>
                <a:srgbClr val="C9C9C9">
                  <a:lumMod val="50000"/>
                </a:srgbClr>
              </a:solidFill>
            </a:endParaRPr>
          </a:p>
        </p:txBody>
      </p:sp>
      <p:sp>
        <p:nvSpPr>
          <p:cNvPr id="7" name="Inhaltsplatzhalter 1"/>
          <p:cNvSpPr>
            <a:spLocks noGrp="1"/>
          </p:cNvSpPr>
          <p:nvPr>
            <p:ph idx="1"/>
          </p:nvPr>
        </p:nvSpPr>
        <p:spPr>
          <a:xfrm>
            <a:off x="490910" y="1639976"/>
            <a:ext cx="4896544"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marL="109728" indent="0">
              <a:buNone/>
            </a:pPr>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pPr marL="347663" indent="0">
              <a:buNone/>
            </a:pPr>
            <a:r>
              <a:rPr lang="de-DE" sz="1600" dirty="0">
                <a:solidFill>
                  <a:schemeClr val="accent1">
                    <a:lumMod val="50000"/>
                  </a:schemeClr>
                </a:solidFill>
                <a:latin typeface="Arial"/>
                <a:cs typeface="Arial"/>
              </a:rPr>
              <a:t>grundlegenden Niveaus 	</a:t>
            </a:r>
            <a:r>
              <a:rPr lang="de-DE" sz="1600" b="1" dirty="0">
                <a:solidFill>
                  <a:schemeClr val="accent1">
                    <a:lumMod val="50000"/>
                  </a:schemeClr>
                </a:solidFill>
                <a:latin typeface="Arial"/>
                <a:cs typeface="Arial"/>
              </a:rPr>
              <a:t>(G)</a:t>
            </a:r>
            <a:r>
              <a:rPr lang="de-DE" sz="1600" dirty="0">
                <a:solidFill>
                  <a:schemeClr val="accent1">
                    <a:lumMod val="50000"/>
                  </a:schemeClr>
                </a:solidFill>
                <a:latin typeface="Arial"/>
                <a:cs typeface="Arial"/>
              </a:rPr>
              <a:t> </a:t>
            </a:r>
            <a:r>
              <a:rPr lang="de-DE" sz="1600" dirty="0">
                <a:solidFill>
                  <a:schemeClr val="tx1"/>
                </a:solidFill>
                <a:latin typeface="Arial"/>
                <a:cs typeface="Arial"/>
              </a:rPr>
              <a:t>	</a:t>
            </a:r>
            <a:br>
              <a:rPr lang="de-DE" sz="1600" dirty="0">
                <a:solidFill>
                  <a:schemeClr val="tx1"/>
                </a:solidFill>
                <a:latin typeface="Arial"/>
                <a:cs typeface="Arial"/>
              </a:rPr>
            </a:br>
            <a:r>
              <a:rPr lang="de-DE" sz="1600" dirty="0">
                <a:solidFill>
                  <a:schemeClr val="tx1">
                    <a:lumMod val="75000"/>
                    <a:lumOff val="25000"/>
                  </a:schemeClr>
                </a:solidFill>
                <a:latin typeface="Arial"/>
                <a:cs typeface="Arial"/>
              </a:rPr>
              <a:t>(Ziel: Hauptschulabschluss),</a:t>
            </a:r>
          </a:p>
          <a:p>
            <a:pPr marL="347663" indent="0">
              <a:buNone/>
            </a:pPr>
            <a:r>
              <a:rPr lang="de-DE" sz="1600" dirty="0">
                <a:solidFill>
                  <a:srgbClr val="FF0000"/>
                </a:solidFill>
                <a:latin typeface="Arial"/>
                <a:cs typeface="Arial"/>
              </a:rPr>
              <a:t>mittleren Niveaus	</a:t>
            </a:r>
            <a:r>
              <a:rPr lang="de-DE" sz="1600" b="1" dirty="0">
                <a:solidFill>
                  <a:srgbClr val="FF0000"/>
                </a:solidFill>
                <a:latin typeface="Arial"/>
                <a:cs typeface="Arial"/>
              </a:rPr>
              <a:t>(M)</a:t>
            </a:r>
            <a:r>
              <a:rPr lang="de-DE" sz="1600" dirty="0">
                <a:solidFill>
                  <a:srgbClr val="FF0000"/>
                </a:solidFill>
                <a:latin typeface="Arial"/>
                <a:cs typeface="Arial"/>
              </a:rPr>
              <a:t> 	</a:t>
            </a:r>
            <a:br>
              <a:rPr lang="de-DE" sz="1600" dirty="0">
                <a:solidFill>
                  <a:schemeClr val="tx1"/>
                </a:solidFill>
                <a:latin typeface="Arial"/>
                <a:cs typeface="Arial"/>
              </a:rPr>
            </a:br>
            <a:r>
              <a:rPr lang="de-DE" sz="1600" dirty="0">
                <a:solidFill>
                  <a:schemeClr val="tx1">
                    <a:lumMod val="75000"/>
                    <a:lumOff val="25000"/>
                  </a:schemeClr>
                </a:solidFill>
                <a:latin typeface="Arial"/>
                <a:cs typeface="Arial"/>
              </a:rPr>
              <a:t>(Ziel: Realschulabschluss) oder </a:t>
            </a:r>
          </a:p>
          <a:p>
            <a:pPr marL="347663" indent="0">
              <a:buNone/>
            </a:pPr>
            <a:r>
              <a:rPr lang="de-DE" sz="1600" dirty="0">
                <a:solidFill>
                  <a:srgbClr val="FFFF00"/>
                </a:solidFill>
                <a:latin typeface="Arial"/>
                <a:cs typeface="Arial"/>
              </a:rPr>
              <a:t>erweiterten Niveaus      	</a:t>
            </a:r>
            <a:r>
              <a:rPr lang="de-DE" sz="1600" b="1" dirty="0">
                <a:solidFill>
                  <a:srgbClr val="FFFF00"/>
                </a:solidFill>
                <a:latin typeface="Arial"/>
                <a:cs typeface="Arial"/>
              </a:rPr>
              <a:t>(E)                         </a:t>
            </a:r>
            <a:r>
              <a:rPr lang="de-DE" sz="1600" dirty="0">
                <a:solidFill>
                  <a:schemeClr val="tx1">
                    <a:lumMod val="75000"/>
                    <a:lumOff val="25000"/>
                  </a:schemeClr>
                </a:solidFill>
                <a:latin typeface="Arial"/>
                <a:cs typeface="Arial"/>
              </a:rPr>
              <a:t>(Ziel: allgemeine Hochschulreife)</a:t>
            </a:r>
          </a:p>
          <a:p>
            <a:pPr marL="347663" indent="0">
              <a:buNone/>
            </a:pPr>
            <a:endParaRPr lang="de-DE" sz="1600" dirty="0">
              <a:solidFill>
                <a:schemeClr val="tx1"/>
              </a:solidFill>
              <a:latin typeface="Garamond"/>
              <a:cs typeface="Garamond"/>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solidFill>
                  <a:srgbClr val="000000">
                    <a:lumMod val="75000"/>
                    <a:lumOff val="25000"/>
                  </a:srgbClr>
                </a:solidFill>
              </a:rPr>
              <a:t>Die Gemeinschaftsschule</a:t>
            </a:r>
          </a:p>
        </p:txBody>
      </p:sp>
      <p:pic>
        <p:nvPicPr>
          <p:cNvPr id="2" name="Bild 1" descr="Foto Folie 13.jpg"/>
          <p:cNvPicPr>
            <a:picLocks noChangeAspect="1"/>
          </p:cNvPicPr>
          <p:nvPr/>
        </p:nvPicPr>
        <p:blipFill rotWithShape="1">
          <a:blip r:embed="rId3">
            <a:extLst>
              <a:ext uri="{28A0092B-C50C-407E-A947-70E740481C1C}">
                <a14:useLocalDpi xmlns:a14="http://schemas.microsoft.com/office/drawing/2010/main" val="0"/>
              </a:ext>
            </a:extLst>
          </a:blip>
          <a:srcRect l="1" t="-1" r="11776" b="10717"/>
          <a:stretch/>
        </p:blipFill>
        <p:spPr>
          <a:xfrm>
            <a:off x="5611862" y="1484784"/>
            <a:ext cx="3240000" cy="2160000"/>
          </a:xfrm>
          <a:prstGeom prst="rect">
            <a:avLst/>
          </a:prstGeom>
        </p:spPr>
      </p:pic>
      <p:sp>
        <p:nvSpPr>
          <p:cNvPr id="12" name="Rechteck 11"/>
          <p:cNvSpPr/>
          <p:nvPr/>
        </p:nvSpPr>
        <p:spPr>
          <a:xfrm flipV="1">
            <a:off x="468313" y="1211180"/>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634926" y="4087104"/>
            <a:ext cx="8208912" cy="1669688"/>
          </a:xfrm>
          <a:prstGeom prst="rect">
            <a:avLst/>
          </a:prstGeom>
          <a:noFill/>
        </p:spPr>
        <p:txBody>
          <a:bodyPr wrap="square" rtlCol="0">
            <a:spAutoFit/>
          </a:bodyPr>
          <a:lstStyle/>
          <a:p>
            <a:r>
              <a:rPr lang="de-DE" altLang="de-DE" sz="1600" dirty="0">
                <a:solidFill>
                  <a:schemeClr val="tx1">
                    <a:lumMod val="75000"/>
                    <a:lumOff val="25000"/>
                  </a:schemeClr>
                </a:solidFill>
                <a:latin typeface="Arial"/>
                <a:cs typeface="Arial"/>
              </a:rPr>
              <a:t>Entscheidung über den angestrebten Schulabschluss erst in Klasse 8 bzw. 9</a:t>
            </a:r>
          </a:p>
          <a:p>
            <a:endParaRPr lang="de-DE" altLang="de-DE" sz="1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Befähigung zu eigenverantwortlichem Lernen</a:t>
            </a:r>
          </a:p>
          <a:p>
            <a:endParaRPr lang="de-DE" sz="105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e</a:t>
            </a:r>
            <a:r>
              <a:rPr lang="de-DE" altLang="de-DE" sz="1600" dirty="0">
                <a:solidFill>
                  <a:schemeClr val="tx1">
                    <a:lumMod val="75000"/>
                    <a:lumOff val="25000"/>
                  </a:schemeClr>
                </a:solidFill>
                <a:latin typeface="Arial"/>
                <a:cs typeface="Arial"/>
              </a:rPr>
              <a:t>nge Begleitung des individuellen Lernprozesses mit </a:t>
            </a:r>
            <a:r>
              <a:rPr lang="de-DE" sz="1600" dirty="0">
                <a:solidFill>
                  <a:schemeClr val="tx1">
                    <a:lumMod val="75000"/>
                    <a:lumOff val="25000"/>
                  </a:schemeClr>
                </a:solidFill>
                <a:latin typeface="Arial"/>
                <a:cs typeface="Arial"/>
              </a:rPr>
              <a:t>Coaching für jede Schülerin/jeden Schüler</a:t>
            </a:r>
          </a:p>
          <a:p>
            <a:r>
              <a:rPr lang="de-DE" sz="1600" dirty="0">
                <a:solidFill>
                  <a:schemeClr val="tx1">
                    <a:lumMod val="75000"/>
                    <a:lumOff val="25000"/>
                  </a:schemeClr>
                </a:solidFill>
                <a:latin typeface="Arial"/>
                <a:cs typeface="Arial"/>
              </a:rPr>
              <a:t>detaillierte Leistungsrückmeldung</a:t>
            </a:r>
          </a:p>
        </p:txBody>
      </p:sp>
      <p:sp>
        <p:nvSpPr>
          <p:cNvPr id="13" name="Richtungspfeil 12"/>
          <p:cNvSpPr/>
          <p:nvPr/>
        </p:nvSpPr>
        <p:spPr>
          <a:xfrm>
            <a:off x="490910" y="162880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406373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90910" y="4486435"/>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490910" y="491629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a:off x="488042" y="539102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10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188640"/>
            <a:ext cx="7249376" cy="830997"/>
          </a:xfrm>
          <a:prstGeom prst="rect">
            <a:avLst/>
          </a:prstGeom>
        </p:spPr>
        <p:txBody>
          <a:bodyPr wrap="square">
            <a:spAutoFit/>
          </a:bodyPr>
          <a:lstStyle/>
          <a:p>
            <a:pPr algn="ctr"/>
            <a:r>
              <a:rPr lang="de-DE" sz="2400" b="1" dirty="0">
                <a:effectLst>
                  <a:outerShdw blurRad="38100" dist="38100" dir="2700000" algn="tl">
                    <a:srgbClr val="000000">
                      <a:alpha val="43137"/>
                    </a:srgbClr>
                  </a:outerShdw>
                </a:effectLst>
              </a:rPr>
              <a:t>GMS Forst-Hambrücken: </a:t>
            </a:r>
          </a:p>
          <a:p>
            <a:pPr algn="ctr"/>
            <a:r>
              <a:rPr lang="de-DE" sz="2400" b="1" dirty="0">
                <a:effectLst>
                  <a:outerShdw blurRad="38100" dist="38100" dir="2700000" algn="tl">
                    <a:srgbClr val="000000">
                      <a:alpha val="43137"/>
                    </a:srgbClr>
                  </a:outerShdw>
                </a:effectLst>
              </a:rPr>
              <a:t>Stundenplanbeispiel</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521924"/>
            <a:ext cx="1721936" cy="1291452"/>
          </a:xfrm>
          <a:prstGeom prst="rect">
            <a:avLst/>
          </a:prstGeom>
        </p:spPr>
      </p:pic>
      <p:graphicFrame>
        <p:nvGraphicFramePr>
          <p:cNvPr id="4" name="Tabelle 3">
            <a:extLst>
              <a:ext uri="{FF2B5EF4-FFF2-40B4-BE49-F238E27FC236}">
                <a16:creationId xmlns:a16="http://schemas.microsoft.com/office/drawing/2014/main" id="{447A9BC4-5A06-B32D-98A3-AF5C645362B7}"/>
              </a:ext>
            </a:extLst>
          </p:cNvPr>
          <p:cNvGraphicFramePr>
            <a:graphicFrameLocks noGrp="1"/>
          </p:cNvGraphicFramePr>
          <p:nvPr>
            <p:extLst>
              <p:ext uri="{D42A27DB-BD31-4B8C-83A1-F6EECF244321}">
                <p14:modId xmlns:p14="http://schemas.microsoft.com/office/powerpoint/2010/main" val="2581554471"/>
              </p:ext>
            </p:extLst>
          </p:nvPr>
        </p:nvGraphicFramePr>
        <p:xfrm>
          <a:off x="923024" y="1124745"/>
          <a:ext cx="7632850" cy="4795768"/>
        </p:xfrm>
        <a:graphic>
          <a:graphicData uri="http://schemas.openxmlformats.org/drawingml/2006/table">
            <a:tbl>
              <a:tblPr firstRow="1" firstCol="1" bandRow="1">
                <a:tableStyleId>{5C22544A-7EE6-4342-B048-85BDC9FD1C3A}</a:tableStyleId>
              </a:tblPr>
              <a:tblGrid>
                <a:gridCol w="844819">
                  <a:extLst>
                    <a:ext uri="{9D8B030D-6E8A-4147-A177-3AD203B41FA5}">
                      <a16:colId xmlns:a16="http://schemas.microsoft.com/office/drawing/2014/main" val="92725133"/>
                    </a:ext>
                  </a:extLst>
                </a:gridCol>
                <a:gridCol w="1206163">
                  <a:extLst>
                    <a:ext uri="{9D8B030D-6E8A-4147-A177-3AD203B41FA5}">
                      <a16:colId xmlns:a16="http://schemas.microsoft.com/office/drawing/2014/main" val="3509356650"/>
                    </a:ext>
                  </a:extLst>
                </a:gridCol>
                <a:gridCol w="1233115">
                  <a:extLst>
                    <a:ext uri="{9D8B030D-6E8A-4147-A177-3AD203B41FA5}">
                      <a16:colId xmlns:a16="http://schemas.microsoft.com/office/drawing/2014/main" val="3478515585"/>
                    </a:ext>
                  </a:extLst>
                </a:gridCol>
                <a:gridCol w="1116879">
                  <a:extLst>
                    <a:ext uri="{9D8B030D-6E8A-4147-A177-3AD203B41FA5}">
                      <a16:colId xmlns:a16="http://schemas.microsoft.com/office/drawing/2014/main" val="3882156795"/>
                    </a:ext>
                  </a:extLst>
                </a:gridCol>
                <a:gridCol w="1107614">
                  <a:extLst>
                    <a:ext uri="{9D8B030D-6E8A-4147-A177-3AD203B41FA5}">
                      <a16:colId xmlns:a16="http://schemas.microsoft.com/office/drawing/2014/main" val="481688263"/>
                    </a:ext>
                  </a:extLst>
                </a:gridCol>
                <a:gridCol w="1156467">
                  <a:extLst>
                    <a:ext uri="{9D8B030D-6E8A-4147-A177-3AD203B41FA5}">
                      <a16:colId xmlns:a16="http://schemas.microsoft.com/office/drawing/2014/main" val="2122351365"/>
                    </a:ext>
                  </a:extLst>
                </a:gridCol>
                <a:gridCol w="967793">
                  <a:extLst>
                    <a:ext uri="{9D8B030D-6E8A-4147-A177-3AD203B41FA5}">
                      <a16:colId xmlns:a16="http://schemas.microsoft.com/office/drawing/2014/main" val="1340658711"/>
                    </a:ext>
                  </a:extLst>
                </a:gridCol>
              </a:tblGrid>
              <a:tr h="421163">
                <a:tc gridSpan="7">
                  <a:txBody>
                    <a:bodyPr/>
                    <a:lstStyle/>
                    <a:p>
                      <a:pPr algn="ctr">
                        <a:lnSpc>
                          <a:spcPct val="107000"/>
                        </a:lnSpc>
                        <a:spcAft>
                          <a:spcPts val="800"/>
                        </a:spcAft>
                      </a:pPr>
                      <a:r>
                        <a:rPr lang="de-DE" sz="2400" dirty="0">
                          <a:effectLst/>
                        </a:rPr>
                        <a:t>Stundenplan 5b (Hr. </a:t>
                      </a:r>
                      <a:r>
                        <a:rPr lang="de-DE" sz="2400" dirty="0" err="1">
                          <a:effectLst/>
                        </a:rPr>
                        <a:t>Adamiak</a:t>
                      </a:r>
                      <a:r>
                        <a:rPr lang="de-DE" sz="2400" dirty="0">
                          <a:effectLst/>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81572948"/>
                  </a:ext>
                </a:extLst>
              </a:tr>
              <a:tr h="350958">
                <a:tc gridSpan="7">
                  <a:txBody>
                    <a:bodyPr/>
                    <a:lstStyle/>
                    <a:p>
                      <a:pPr algn="ctr">
                        <a:lnSpc>
                          <a:spcPct val="107000"/>
                        </a:lnSpc>
                        <a:spcAft>
                          <a:spcPts val="800"/>
                        </a:spcAft>
                      </a:pPr>
                      <a:r>
                        <a:rPr lang="de-DE" sz="2000" dirty="0">
                          <a:effectLst/>
                        </a:rPr>
                        <a:t>Schuljahr 2024 / 2025 Klassenzimmer 119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57873024"/>
                  </a:ext>
                </a:extLst>
              </a:tr>
              <a:tr h="396801">
                <a:tc>
                  <a:txBody>
                    <a:bodyPr/>
                    <a:lstStyle/>
                    <a:p>
                      <a:pPr algn="ctr">
                        <a:lnSpc>
                          <a:spcPct val="107000"/>
                        </a:lnSpc>
                        <a:spcAft>
                          <a:spcPts val="800"/>
                        </a:spcAft>
                      </a:pPr>
                      <a:r>
                        <a:rPr lang="de-DE" sz="1100">
                          <a:effectLst/>
                        </a:rPr>
                        <a:t>Stunde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e-DE" sz="1100">
                          <a:effectLst/>
                        </a:rPr>
                        <a:t>Uhrzeit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e-DE" sz="1100">
                          <a:effectLst/>
                        </a:rPr>
                        <a:t>Montag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e-DE" sz="1100">
                          <a:effectLst/>
                        </a:rPr>
                        <a:t>Dienstag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e-DE" sz="1100">
                          <a:effectLst/>
                        </a:rPr>
                        <a:t>Mittwoch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e-DE" sz="1100">
                          <a:effectLst/>
                        </a:rPr>
                        <a:t>Donnerstag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e-DE" sz="1100">
                          <a:effectLst/>
                        </a:rPr>
                        <a:t>Freitag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402313"/>
                  </a:ext>
                </a:extLst>
              </a:tr>
              <a:tr h="193174">
                <a:tc>
                  <a:txBody>
                    <a:bodyPr/>
                    <a:lstStyle/>
                    <a:p>
                      <a:pPr>
                        <a:lnSpc>
                          <a:spcPct val="107000"/>
                        </a:lnSpc>
                        <a:spcAft>
                          <a:spcPts val="800"/>
                        </a:spcAft>
                      </a:pPr>
                      <a:r>
                        <a:rPr lang="de-DE"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dirty="0">
                          <a:effectLst/>
                        </a:rPr>
                        <a:t>7.45 – 8.30 </a:t>
                      </a: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Englisch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ITG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Deutsch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Deutsch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Englisch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670338"/>
                  </a:ext>
                </a:extLst>
              </a:tr>
              <a:tr h="396801">
                <a:tc>
                  <a:txBody>
                    <a:bodyPr/>
                    <a:lstStyle/>
                    <a:p>
                      <a:pPr>
                        <a:lnSpc>
                          <a:spcPct val="107000"/>
                        </a:lnSpc>
                        <a:spcAft>
                          <a:spcPts val="800"/>
                        </a:spcAft>
                      </a:pPr>
                      <a:r>
                        <a:rPr lang="de-DE"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8.30 – 9.15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Mathe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Mathe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Geschichte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Mathe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Englisch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2133296"/>
                  </a:ext>
                </a:extLst>
              </a:tr>
              <a:tr h="396801">
                <a:tc>
                  <a:txBody>
                    <a:bodyPr/>
                    <a:lstStyle/>
                    <a:p>
                      <a:pPr>
                        <a:lnSpc>
                          <a:spcPct val="107000"/>
                        </a:lnSpc>
                        <a:spcAft>
                          <a:spcPts val="800"/>
                        </a:spcAft>
                      </a:pPr>
                      <a:r>
                        <a:rPr lang="de-DE" sz="1100">
                          <a:effectLst/>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9.35 - 10.20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Deutsch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Musik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Musik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Geoprapie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Mathe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5226145"/>
                  </a:ext>
                </a:extLst>
              </a:tr>
              <a:tr h="396801">
                <a:tc>
                  <a:txBody>
                    <a:bodyPr/>
                    <a:lstStyle/>
                    <a:p>
                      <a:pPr>
                        <a:lnSpc>
                          <a:spcPct val="107000"/>
                        </a:lnSpc>
                        <a:spcAft>
                          <a:spcPts val="800"/>
                        </a:spcAft>
                      </a:pPr>
                      <a:r>
                        <a:rPr lang="de-DE" sz="1100">
                          <a:effectLst/>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10.20 – 11.05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Deutsch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BNT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BK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Geschichte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IDLL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345877"/>
                  </a:ext>
                </a:extLst>
              </a:tr>
              <a:tr h="396801">
                <a:tc>
                  <a:txBody>
                    <a:bodyPr/>
                    <a:lstStyle/>
                    <a:p>
                      <a:pPr>
                        <a:lnSpc>
                          <a:spcPct val="107000"/>
                        </a:lnSpc>
                        <a:spcAft>
                          <a:spcPts val="800"/>
                        </a:spcAft>
                      </a:pPr>
                      <a:r>
                        <a:rPr lang="de-DE" sz="1100">
                          <a:effectLst/>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11.25 – 12.10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Geopraphie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BNT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BK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Sport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Sport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660826"/>
                  </a:ext>
                </a:extLst>
              </a:tr>
              <a:tr h="396801">
                <a:tc>
                  <a:txBody>
                    <a:bodyPr/>
                    <a:lstStyle/>
                    <a:p>
                      <a:pPr>
                        <a:lnSpc>
                          <a:spcPct val="107000"/>
                        </a:lnSpc>
                        <a:spcAft>
                          <a:spcPts val="800"/>
                        </a:spcAft>
                      </a:pPr>
                      <a:r>
                        <a:rPr lang="de-DE" sz="1100">
                          <a:effectLst/>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12.10 - 12.55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IDLL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Englisch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IDLL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Sport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5842733"/>
                  </a:ext>
                </a:extLst>
              </a:tr>
              <a:tr h="396801">
                <a:tc>
                  <a:txBody>
                    <a:bodyPr/>
                    <a:lstStyle/>
                    <a:p>
                      <a:pPr>
                        <a:lnSpc>
                          <a:spcPct val="107000"/>
                        </a:lnSpc>
                        <a:spcAft>
                          <a:spcPts val="800"/>
                        </a:spcAft>
                      </a:pPr>
                      <a:r>
                        <a:rPr lang="de-DE" sz="1100">
                          <a:effectLst/>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13.25 – 14.10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07000"/>
                        </a:lnSpc>
                        <a:spcAft>
                          <a:spcPts val="800"/>
                        </a:spcAft>
                      </a:pPr>
                      <a:r>
                        <a:rPr lang="de-DE" sz="1100">
                          <a:effectLst/>
                        </a:rPr>
                        <a:t>AG- </a:t>
                      </a:r>
                    </a:p>
                    <a:p>
                      <a:pPr>
                        <a:lnSpc>
                          <a:spcPct val="107000"/>
                        </a:lnSpc>
                        <a:spcAft>
                          <a:spcPts val="800"/>
                        </a:spcAft>
                      </a:pPr>
                      <a:r>
                        <a:rPr lang="de-DE" sz="1100">
                          <a:effectLst/>
                        </a:rPr>
                        <a:t>Angebote</a:t>
                      </a:r>
                    </a:p>
                    <a:p>
                      <a:pPr>
                        <a:lnSpc>
                          <a:spcPct val="107000"/>
                        </a:lnSpc>
                        <a:spcAft>
                          <a:spcPts val="800"/>
                        </a:spcAft>
                      </a:pPr>
                      <a:r>
                        <a:rPr lang="de-DE" sz="1100">
                          <a:effectLst/>
                        </a:rPr>
                        <a:t>(freiwillig)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Klassenrat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5376986"/>
                  </a:ext>
                </a:extLst>
              </a:tr>
              <a:tr h="396801">
                <a:tc>
                  <a:txBody>
                    <a:bodyPr/>
                    <a:lstStyle/>
                    <a:p>
                      <a:pPr>
                        <a:lnSpc>
                          <a:spcPct val="107000"/>
                        </a:lnSpc>
                        <a:spcAft>
                          <a:spcPts val="800"/>
                        </a:spcAft>
                      </a:pPr>
                      <a:r>
                        <a:rPr lang="de-DE" sz="1100">
                          <a:effectLst/>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14.15 – 15.00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Religion/Ethik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Schwimmen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de-DE"/>
                    </a:p>
                  </a:txBody>
                  <a:tcPr/>
                </a:tc>
                <a:tc>
                  <a:txBody>
                    <a:bodyPr/>
                    <a:lstStyle/>
                    <a:p>
                      <a:pPr>
                        <a:lnSpc>
                          <a:spcPct val="107000"/>
                        </a:lnSpc>
                        <a:spcAft>
                          <a:spcPts val="800"/>
                        </a:spcAft>
                      </a:pPr>
                      <a:r>
                        <a:rPr lang="de-DE" sz="1100" dirty="0">
                          <a:effectLst/>
                        </a:rPr>
                        <a:t>Soko</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8733183"/>
                  </a:ext>
                </a:extLst>
              </a:tr>
              <a:tr h="396801">
                <a:tc>
                  <a:txBody>
                    <a:bodyPr/>
                    <a:lstStyle/>
                    <a:p>
                      <a:pPr>
                        <a:lnSpc>
                          <a:spcPct val="107000"/>
                        </a:lnSpc>
                        <a:spcAft>
                          <a:spcPts val="800"/>
                        </a:spcAft>
                      </a:pPr>
                      <a:r>
                        <a:rPr lang="de-DE" sz="1100">
                          <a:effectLst/>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15.00 – 15.45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Religion/Ethik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IDLL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de-DE"/>
                    </a:p>
                  </a:txBody>
                  <a:tcPr/>
                </a:tc>
                <a:tc>
                  <a:txBody>
                    <a:bodyPr/>
                    <a:lstStyle/>
                    <a:p>
                      <a:pPr>
                        <a:lnSpc>
                          <a:spcPct val="107000"/>
                        </a:lnSpc>
                        <a:spcAft>
                          <a:spcPts val="800"/>
                        </a:spcAft>
                      </a:pPr>
                      <a:r>
                        <a:rPr lang="de-DE" sz="1100">
                          <a:effectLst/>
                        </a:rPr>
                        <a:t>IDLL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253426"/>
                  </a:ext>
                </a:extLst>
              </a:tr>
            </a:tbl>
          </a:graphicData>
        </a:graphic>
      </p:graphicFrame>
    </p:spTree>
    <p:extLst>
      <p:ext uri="{BB962C8B-B14F-4D97-AF65-F5344CB8AC3E}">
        <p14:creationId xmlns:p14="http://schemas.microsoft.com/office/powerpoint/2010/main" val="63015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188640"/>
            <a:ext cx="7249376" cy="830997"/>
          </a:xfrm>
          <a:prstGeom prst="rect">
            <a:avLst/>
          </a:prstGeom>
        </p:spPr>
        <p:txBody>
          <a:bodyPr wrap="square">
            <a:spAutoFit/>
          </a:bodyPr>
          <a:lstStyle/>
          <a:p>
            <a:pPr algn="ctr"/>
            <a:r>
              <a:rPr lang="de-DE" sz="2400" b="1" dirty="0">
                <a:effectLst>
                  <a:outerShdw blurRad="38100" dist="38100" dir="2700000" algn="tl">
                    <a:srgbClr val="000000">
                      <a:alpha val="43137"/>
                    </a:srgbClr>
                  </a:outerShdw>
                </a:effectLst>
              </a:rPr>
              <a:t>GMS Forst-Hambrücken: </a:t>
            </a:r>
          </a:p>
          <a:p>
            <a:pPr algn="ctr"/>
            <a:r>
              <a:rPr lang="de-DE" sz="2400" b="1" dirty="0">
                <a:effectLst>
                  <a:outerShdw blurRad="38100" dist="38100" dir="2700000" algn="tl">
                    <a:srgbClr val="000000">
                      <a:alpha val="43137"/>
                    </a:srgbClr>
                  </a:outerShdw>
                </a:effectLst>
              </a:rPr>
              <a:t>Niveaustufen / Arbeiten mit Lernwegelisten</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008" y="5566548"/>
            <a:ext cx="1721936" cy="1291452"/>
          </a:xfrm>
          <a:prstGeom prst="rect">
            <a:avLst/>
          </a:prstGeom>
        </p:spPr>
      </p:pic>
      <p:pic>
        <p:nvPicPr>
          <p:cNvPr id="3" name="Grafik 2"/>
          <p:cNvPicPr>
            <a:picLocks noChangeAspect="1"/>
          </p:cNvPicPr>
          <p:nvPr/>
        </p:nvPicPr>
        <p:blipFill rotWithShape="1">
          <a:blip r:embed="rId4"/>
          <a:srcRect l="16931" t="26600" r="16330" b="20456"/>
          <a:stretch/>
        </p:blipFill>
        <p:spPr>
          <a:xfrm>
            <a:off x="131887" y="1239972"/>
            <a:ext cx="8875225" cy="3960440"/>
          </a:xfrm>
          <a:prstGeom prst="rect">
            <a:avLst/>
          </a:prstGeom>
          <a:ln>
            <a:noFill/>
          </a:ln>
          <a:effectLst>
            <a:outerShdw blurRad="292100" dist="139700" dir="2700000" algn="tl" rotWithShape="0">
              <a:srgbClr val="333333">
                <a:alpha val="65000"/>
              </a:srgbClr>
            </a:outerShdw>
          </a:effectLst>
        </p:spPr>
      </p:pic>
      <p:graphicFrame>
        <p:nvGraphicFramePr>
          <p:cNvPr id="9" name="Objekt 8">
            <a:extLst>
              <a:ext uri="{FF2B5EF4-FFF2-40B4-BE49-F238E27FC236}">
                <a16:creationId xmlns:a16="http://schemas.microsoft.com/office/drawing/2014/main" id="{EEB8FB7C-2678-789E-6866-4039EDD400F8}"/>
              </a:ext>
            </a:extLst>
          </p:cNvPr>
          <p:cNvGraphicFramePr>
            <a:graphicFrameLocks noChangeAspect="1"/>
          </p:cNvGraphicFramePr>
          <p:nvPr>
            <p:extLst>
              <p:ext uri="{D42A27DB-BD31-4B8C-83A1-F6EECF244321}">
                <p14:modId xmlns:p14="http://schemas.microsoft.com/office/powerpoint/2010/main" val="2963990613"/>
              </p:ext>
            </p:extLst>
          </p:nvPr>
        </p:nvGraphicFramePr>
        <p:xfrm>
          <a:off x="-200819" y="685934"/>
          <a:ext cx="9282764" cy="1230898"/>
        </p:xfrm>
        <a:graphic>
          <a:graphicData uri="http://schemas.openxmlformats.org/presentationml/2006/ole">
            <mc:AlternateContent xmlns:mc="http://schemas.openxmlformats.org/markup-compatibility/2006">
              <mc:Choice xmlns:v="urn:schemas-microsoft-com:vml" Requires="v">
                <p:oleObj name="Document" r:id="rId5" imgW="10437540" imgH="1571872" progId="Word.Document.12">
                  <p:embed/>
                </p:oleObj>
              </mc:Choice>
              <mc:Fallback>
                <p:oleObj name="Document" r:id="rId5" imgW="10437540" imgH="1571872" progId="Word.Document.12">
                  <p:embed/>
                  <p:pic>
                    <p:nvPicPr>
                      <p:cNvPr id="0" name=""/>
                      <p:cNvPicPr/>
                      <p:nvPr/>
                    </p:nvPicPr>
                    <p:blipFill>
                      <a:blip r:embed="rId6"/>
                      <a:stretch>
                        <a:fillRect/>
                      </a:stretch>
                    </p:blipFill>
                    <p:spPr>
                      <a:xfrm>
                        <a:off x="-200819" y="685934"/>
                        <a:ext cx="9282764" cy="1230898"/>
                      </a:xfrm>
                      <a:prstGeom prst="rect">
                        <a:avLst/>
                      </a:prstGeom>
                    </p:spPr>
                  </p:pic>
                </p:oleObj>
              </mc:Fallback>
            </mc:AlternateContent>
          </a:graphicData>
        </a:graphic>
      </p:graphicFrame>
      <p:pic>
        <p:nvPicPr>
          <p:cNvPr id="2078" name="Grafik 2">
            <a:extLst>
              <a:ext uri="{FF2B5EF4-FFF2-40B4-BE49-F238E27FC236}">
                <a16:creationId xmlns:a16="http://schemas.microsoft.com/office/drawing/2014/main" id="{1DF60404-0287-7F87-F2CB-9BF0246EF3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77" name="Grafik 3">
            <a:extLst>
              <a:ext uri="{FF2B5EF4-FFF2-40B4-BE49-F238E27FC236}">
                <a16:creationId xmlns:a16="http://schemas.microsoft.com/office/drawing/2014/main" id="{07BACCBB-76DB-A9ED-6B23-EC8CC6B5C5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Grafik 8">
            <a:extLst>
              <a:ext uri="{FF2B5EF4-FFF2-40B4-BE49-F238E27FC236}">
                <a16:creationId xmlns:a16="http://schemas.microsoft.com/office/drawing/2014/main" id="{CB691214-195C-6F04-1C66-6780F16F82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75" name="Grafik 7">
            <a:extLst>
              <a:ext uri="{FF2B5EF4-FFF2-40B4-BE49-F238E27FC236}">
                <a16:creationId xmlns:a16="http://schemas.microsoft.com/office/drawing/2014/main" id="{ED0A69E8-B408-334C-7F8B-086354F8C5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Grafik 12">
            <a:extLst>
              <a:ext uri="{FF2B5EF4-FFF2-40B4-BE49-F238E27FC236}">
                <a16:creationId xmlns:a16="http://schemas.microsoft.com/office/drawing/2014/main" id="{5D8B4928-71A5-5F1D-C129-FD57A1A8B1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Grafik 13">
            <a:extLst>
              <a:ext uri="{FF2B5EF4-FFF2-40B4-BE49-F238E27FC236}">
                <a16:creationId xmlns:a16="http://schemas.microsoft.com/office/drawing/2014/main" id="{ECAB00A0-7BC0-526B-D211-B2A6DAD7E4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Grafik 9">
            <a:extLst>
              <a:ext uri="{FF2B5EF4-FFF2-40B4-BE49-F238E27FC236}">
                <a16:creationId xmlns:a16="http://schemas.microsoft.com/office/drawing/2014/main" id="{65427C66-5A35-AAF0-B2BF-AB3C123EFA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71" name="Grafik 15">
            <a:extLst>
              <a:ext uri="{FF2B5EF4-FFF2-40B4-BE49-F238E27FC236}">
                <a16:creationId xmlns:a16="http://schemas.microsoft.com/office/drawing/2014/main" id="{2105FD16-7CBE-FA56-7ABD-BE34F95F30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Grafik 16">
            <a:extLst>
              <a:ext uri="{FF2B5EF4-FFF2-40B4-BE49-F238E27FC236}">
                <a16:creationId xmlns:a16="http://schemas.microsoft.com/office/drawing/2014/main" id="{158E1DAC-F66C-3A64-2E62-EDBAC35815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69" name="Grafik 10">
            <a:extLst>
              <a:ext uri="{FF2B5EF4-FFF2-40B4-BE49-F238E27FC236}">
                <a16:creationId xmlns:a16="http://schemas.microsoft.com/office/drawing/2014/main" id="{2E087D70-3599-D63D-EC3D-0171670FD7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Grafik 14">
            <a:extLst>
              <a:ext uri="{FF2B5EF4-FFF2-40B4-BE49-F238E27FC236}">
                <a16:creationId xmlns:a16="http://schemas.microsoft.com/office/drawing/2014/main" id="{28A33CD9-929F-70BA-4F3A-3161C52FDE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67" name="Grafik 17">
            <a:extLst>
              <a:ext uri="{FF2B5EF4-FFF2-40B4-BE49-F238E27FC236}">
                <a16:creationId xmlns:a16="http://schemas.microsoft.com/office/drawing/2014/main" id="{09478807-B0A3-D434-9D04-D4D5B359E8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Grafik 18">
            <a:extLst>
              <a:ext uri="{FF2B5EF4-FFF2-40B4-BE49-F238E27FC236}">
                <a16:creationId xmlns:a16="http://schemas.microsoft.com/office/drawing/2014/main" id="{26B2EE2D-7E81-17B5-D376-7F4F1ADC30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Grafik 19">
            <a:extLst>
              <a:ext uri="{FF2B5EF4-FFF2-40B4-BE49-F238E27FC236}">
                <a16:creationId xmlns:a16="http://schemas.microsoft.com/office/drawing/2014/main" id="{A8460CB1-C51B-2042-1110-271381EF2F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333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Grafik 1">
            <a:extLst>
              <a:ext uri="{FF2B5EF4-FFF2-40B4-BE49-F238E27FC236}">
                <a16:creationId xmlns:a16="http://schemas.microsoft.com/office/drawing/2014/main" id="{0E877738-ACCA-8689-AFE3-4090943A5B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24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81" name="Grafik 32">
            <a:extLst>
              <a:ext uri="{FF2B5EF4-FFF2-40B4-BE49-F238E27FC236}">
                <a16:creationId xmlns:a16="http://schemas.microsoft.com/office/drawing/2014/main" id="{0D9EA29E-9B42-EDC3-B2B1-AF1DD22A32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17732" r="16301"/>
          <a:stretch>
            <a:fillRect/>
          </a:stretch>
        </p:blipFill>
        <p:spPr bwMode="auto">
          <a:xfrm>
            <a:off x="0" y="0"/>
            <a:ext cx="657225" cy="742950"/>
          </a:xfrm>
          <a:prstGeom prst="rect">
            <a:avLst/>
          </a:prstGeom>
          <a:noFill/>
          <a:extLst>
            <a:ext uri="{909E8E84-426E-40DD-AFC4-6F175D3DCCD1}">
              <a14:hiddenFill xmlns:a14="http://schemas.microsoft.com/office/drawing/2010/main">
                <a:solidFill>
                  <a:srgbClr val="FFFFFF"/>
                </a:solidFill>
              </a14:hiddenFill>
            </a:ext>
          </a:extLst>
        </p:spPr>
      </p:pic>
      <p:pic>
        <p:nvPicPr>
          <p:cNvPr id="2079" name="Grafik 20">
            <a:extLst>
              <a:ext uri="{FF2B5EF4-FFF2-40B4-BE49-F238E27FC236}">
                <a16:creationId xmlns:a16="http://schemas.microsoft.com/office/drawing/2014/main" id="{F60FB1F2-165A-990E-0F01-4A472EC47A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1775" y="63500"/>
            <a:ext cx="412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5" descr="E:\Elternabend\Bilder GMS\20150115_101308.jpg">
            <a:extLst>
              <a:ext uri="{FF2B5EF4-FFF2-40B4-BE49-F238E27FC236}">
                <a16:creationId xmlns:a16="http://schemas.microsoft.com/office/drawing/2014/main" id="{80AAAD53-1933-461B-9320-67B02B509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97" t="21477" r="2542" b="4773"/>
          <a:stretch>
            <a:fillRect/>
          </a:stretch>
        </p:blipFill>
        <p:spPr>
          <a:xfrm>
            <a:off x="470150" y="1075033"/>
            <a:ext cx="7883525" cy="3579813"/>
          </a:xfrm>
        </p:spPr>
      </p:pic>
      <p:sp>
        <p:nvSpPr>
          <p:cNvPr id="8195" name="Titel 1">
            <a:extLst>
              <a:ext uri="{FF2B5EF4-FFF2-40B4-BE49-F238E27FC236}">
                <a16:creationId xmlns:a16="http://schemas.microsoft.com/office/drawing/2014/main" id="{B8164341-7B15-4C04-86EC-87CC55FE7B19}"/>
              </a:ext>
            </a:extLst>
          </p:cNvPr>
          <p:cNvSpPr>
            <a:spLocks noGrp="1"/>
          </p:cNvSpPr>
          <p:nvPr>
            <p:ph type="title"/>
          </p:nvPr>
        </p:nvSpPr>
        <p:spPr/>
        <p:txBody>
          <a:bodyPr/>
          <a:lstStyle/>
          <a:p>
            <a:pPr eaLnBrk="1" hangingPunct="1"/>
            <a:r>
              <a:rPr lang="de-DE" altLang="de-DE"/>
              <a:t>Lernen auf drei Niveaustufen</a:t>
            </a:r>
          </a:p>
        </p:txBody>
      </p:sp>
      <p:sp>
        <p:nvSpPr>
          <p:cNvPr id="2" name="Textfeld 1">
            <a:extLst>
              <a:ext uri="{FF2B5EF4-FFF2-40B4-BE49-F238E27FC236}">
                <a16:creationId xmlns:a16="http://schemas.microsoft.com/office/drawing/2014/main" id="{61DB3FC8-2600-4EB4-B5B6-D42E3FAFB863}"/>
              </a:ext>
            </a:extLst>
          </p:cNvPr>
          <p:cNvSpPr txBox="1"/>
          <p:nvPr/>
        </p:nvSpPr>
        <p:spPr>
          <a:xfrm>
            <a:off x="1547664" y="1939478"/>
            <a:ext cx="1943249" cy="769441"/>
          </a:xfrm>
          <a:prstGeom prst="rect">
            <a:avLst/>
          </a:prstGeom>
          <a:noFill/>
        </p:spPr>
        <p:txBody>
          <a:bodyPr wrap="square">
            <a:spAutoFit/>
          </a:bodyPr>
          <a:lstStyle/>
          <a:p>
            <a:pPr eaLnBrk="1" hangingPunct="1">
              <a:defRPr/>
            </a:pPr>
            <a:r>
              <a:rPr lang="de-DE" sz="4400" b="1" dirty="0">
                <a:solidFill>
                  <a:srgbClr val="FF0000"/>
                </a:solidFill>
                <a:latin typeface="+mj-lt"/>
                <a:cs typeface="Arial" charset="0"/>
              </a:rPr>
              <a:t>G</a:t>
            </a:r>
          </a:p>
        </p:txBody>
      </p:sp>
      <p:sp>
        <p:nvSpPr>
          <p:cNvPr id="6" name="Textfeld 5">
            <a:extLst>
              <a:ext uri="{FF2B5EF4-FFF2-40B4-BE49-F238E27FC236}">
                <a16:creationId xmlns:a16="http://schemas.microsoft.com/office/drawing/2014/main" id="{F4B933E7-3A60-4784-AC87-F13B21D2EF84}"/>
              </a:ext>
            </a:extLst>
          </p:cNvPr>
          <p:cNvSpPr txBox="1"/>
          <p:nvPr/>
        </p:nvSpPr>
        <p:spPr>
          <a:xfrm>
            <a:off x="3995738" y="1939478"/>
            <a:ext cx="1540668" cy="769442"/>
          </a:xfrm>
          <a:prstGeom prst="rect">
            <a:avLst/>
          </a:prstGeom>
          <a:noFill/>
        </p:spPr>
        <p:txBody>
          <a:bodyPr wrap="square">
            <a:spAutoFit/>
          </a:bodyPr>
          <a:lstStyle/>
          <a:p>
            <a:pPr eaLnBrk="1" hangingPunct="1">
              <a:defRPr/>
            </a:pPr>
            <a:r>
              <a:rPr lang="de-DE" sz="4400" b="1" dirty="0">
                <a:solidFill>
                  <a:srgbClr val="FF0000"/>
                </a:solidFill>
                <a:latin typeface="+mj-lt"/>
                <a:cs typeface="Arial" charset="0"/>
              </a:rPr>
              <a:t>M</a:t>
            </a:r>
          </a:p>
        </p:txBody>
      </p:sp>
      <p:sp>
        <p:nvSpPr>
          <p:cNvPr id="7" name="Textfeld 6">
            <a:extLst>
              <a:ext uri="{FF2B5EF4-FFF2-40B4-BE49-F238E27FC236}">
                <a16:creationId xmlns:a16="http://schemas.microsoft.com/office/drawing/2014/main" id="{B0829032-EC27-497D-A65C-EC3AE305C3D9}"/>
              </a:ext>
            </a:extLst>
          </p:cNvPr>
          <p:cNvSpPr txBox="1"/>
          <p:nvPr/>
        </p:nvSpPr>
        <p:spPr>
          <a:xfrm>
            <a:off x="6876256" y="2095499"/>
            <a:ext cx="1540668" cy="769441"/>
          </a:xfrm>
          <a:prstGeom prst="rect">
            <a:avLst/>
          </a:prstGeom>
          <a:noFill/>
        </p:spPr>
        <p:txBody>
          <a:bodyPr wrap="square">
            <a:spAutoFit/>
          </a:bodyPr>
          <a:lstStyle/>
          <a:p>
            <a:pPr eaLnBrk="1" hangingPunct="1">
              <a:defRPr/>
            </a:pPr>
            <a:r>
              <a:rPr lang="de-DE" sz="4400" b="1" dirty="0">
                <a:solidFill>
                  <a:srgbClr val="FF0000"/>
                </a:solidFill>
                <a:latin typeface="+mj-lt"/>
                <a:cs typeface="Arial" charset="0"/>
              </a:rPr>
              <a:t>E</a:t>
            </a:r>
          </a:p>
        </p:txBody>
      </p:sp>
      <p:sp>
        <p:nvSpPr>
          <p:cNvPr id="8199" name="Rectangle 93">
            <a:extLst>
              <a:ext uri="{FF2B5EF4-FFF2-40B4-BE49-F238E27FC236}">
                <a16:creationId xmlns:a16="http://schemas.microsoft.com/office/drawing/2014/main" id="{CE5E87BC-1AD2-4ABD-944D-27B4F719275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latin typeface="Arial" panose="020B0604020202020204" pitchFamily="34" charset="0"/>
            </a:endParaRPr>
          </a:p>
        </p:txBody>
      </p:sp>
      <p:sp>
        <p:nvSpPr>
          <p:cNvPr id="8200" name="Rectangle 110">
            <a:extLst>
              <a:ext uri="{FF2B5EF4-FFF2-40B4-BE49-F238E27FC236}">
                <a16:creationId xmlns:a16="http://schemas.microsoft.com/office/drawing/2014/main" id="{5DC11577-5CB6-4B5C-8EC8-81CB55C32BD6}"/>
              </a:ext>
            </a:extLst>
          </p:cNvPr>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1800">
              <a:latin typeface="Arial" panose="020B0604020202020204" pitchFamily="34" charset="0"/>
            </a:endParaRPr>
          </a:p>
        </p:txBody>
      </p:sp>
      <p:sp>
        <p:nvSpPr>
          <p:cNvPr id="8201" name="Rectangle 111">
            <a:extLst>
              <a:ext uri="{FF2B5EF4-FFF2-40B4-BE49-F238E27FC236}">
                <a16:creationId xmlns:a16="http://schemas.microsoft.com/office/drawing/2014/main" id="{E2F8CCF8-C96B-47A0-8BBE-00EAF1EC2AC7}"/>
              </a:ext>
            </a:extLst>
          </p:cNvPr>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1800">
              <a:latin typeface="Arial" panose="020B0604020202020204" pitchFamily="34" charset="0"/>
            </a:endParaRPr>
          </a:p>
        </p:txBody>
      </p:sp>
      <p:pic>
        <p:nvPicPr>
          <p:cNvPr id="8202" name="Grafik 10">
            <a:extLst>
              <a:ext uri="{FF2B5EF4-FFF2-40B4-BE49-F238E27FC236}">
                <a16:creationId xmlns:a16="http://schemas.microsoft.com/office/drawing/2014/main" id="{10949938-7491-4C3B-9908-AA03B59959FA}"/>
              </a:ext>
            </a:extLst>
          </p:cNvPr>
          <p:cNvPicPr>
            <a:picLocks noChangeAspect="1"/>
          </p:cNvPicPr>
          <p:nvPr/>
        </p:nvPicPr>
        <p:blipFill>
          <a:blip r:embed="rId3">
            <a:extLst>
              <a:ext uri="{28A0092B-C50C-407E-A947-70E740481C1C}">
                <a14:useLocalDpi xmlns:a14="http://schemas.microsoft.com/office/drawing/2010/main" val="0"/>
              </a:ext>
            </a:extLst>
          </a:blip>
          <a:srcRect l="17392" r="17294"/>
          <a:stretch>
            <a:fillRect/>
          </a:stretch>
        </p:blipFill>
        <p:spPr bwMode="auto">
          <a:xfrm>
            <a:off x="7942263" y="404813"/>
            <a:ext cx="8778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25"/>
                                        </p:tgtEl>
                                        <p:attrNameLst>
                                          <p:attrName>style.visibility</p:attrName>
                                        </p:attrNameLst>
                                      </p:cBhvr>
                                      <p:to>
                                        <p:strVal val="visible"/>
                                      </p:to>
                                    </p:set>
                                    <p:anim calcmode="lin" valueType="num">
                                      <p:cBhvr additive="base">
                                        <p:cTn id="25" dur="500" fill="hold"/>
                                        <p:tgtEl>
                                          <p:spTgt spid="9225"/>
                                        </p:tgtEl>
                                        <p:attrNameLst>
                                          <p:attrName>ppt_x</p:attrName>
                                        </p:attrNameLst>
                                      </p:cBhvr>
                                      <p:tavLst>
                                        <p:tav tm="0">
                                          <p:val>
                                            <p:strVal val="#ppt_x"/>
                                          </p:val>
                                        </p:tav>
                                        <p:tav tm="100000">
                                          <p:val>
                                            <p:strVal val="#ppt_x"/>
                                          </p:val>
                                        </p:tav>
                                      </p:tavLst>
                                    </p:anim>
                                    <p:anim calcmode="lin" valueType="num">
                                      <p:cBhvr additive="base">
                                        <p:cTn id="26"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4FB84F4-2BF7-43DC-9883-8457B423BE56}"/>
              </a:ext>
            </a:extLst>
          </p:cNvPr>
          <p:cNvSpPr>
            <a:spLocks noGrp="1"/>
          </p:cNvSpPr>
          <p:nvPr>
            <p:ph type="title"/>
          </p:nvPr>
        </p:nvSpPr>
        <p:spPr>
          <a:xfrm>
            <a:off x="457200" y="692150"/>
            <a:ext cx="8218488" cy="1657350"/>
          </a:xfrm>
        </p:spPr>
        <p:txBody>
          <a:bodyPr rtlCol="0">
            <a:normAutofit fontScale="90000"/>
          </a:bodyPr>
          <a:lstStyle/>
          <a:p>
            <a:pPr eaLnBrk="1" fontAlgn="auto" hangingPunct="1">
              <a:spcAft>
                <a:spcPts val="0"/>
              </a:spcAft>
              <a:defRPr/>
            </a:pPr>
            <a:r>
              <a:rPr lang="de-DE" sz="2400" b="1" dirty="0">
                <a:solidFill>
                  <a:srgbClr val="FF0000"/>
                </a:solidFill>
              </a:rPr>
              <a:t>Keine Noten, aber ganz genaue Beschreibung was ein Kind kann…</a:t>
            </a:r>
            <a:br>
              <a:rPr lang="de-DE" sz="4000" dirty="0"/>
            </a:br>
            <a:br>
              <a:rPr lang="de-DE" sz="3600" dirty="0"/>
            </a:br>
            <a:endParaRPr lang="de-DE" sz="3600" dirty="0"/>
          </a:p>
        </p:txBody>
      </p:sp>
      <p:sp>
        <p:nvSpPr>
          <p:cNvPr id="9219" name="Rectangle 3">
            <a:extLst>
              <a:ext uri="{FF2B5EF4-FFF2-40B4-BE49-F238E27FC236}">
                <a16:creationId xmlns:a16="http://schemas.microsoft.com/office/drawing/2014/main" id="{5A5E1ECF-ACFC-4D2F-8897-99F3516503B5}"/>
              </a:ext>
            </a:extLst>
          </p:cNvPr>
          <p:cNvSpPr>
            <a:spLocks noGrp="1"/>
          </p:cNvSpPr>
          <p:nvPr>
            <p:ph type="body" sz="half" idx="1"/>
          </p:nvPr>
        </p:nvSpPr>
        <p:spPr>
          <a:xfrm>
            <a:off x="468313" y="1374775"/>
            <a:ext cx="8291512" cy="4525963"/>
          </a:xfrm>
        </p:spPr>
        <p:txBody>
          <a:bodyPr>
            <a:normAutofit fontScale="92500" lnSpcReduction="20000"/>
          </a:bodyPr>
          <a:lstStyle/>
          <a:p>
            <a:pPr eaLnBrk="1" hangingPunct="1">
              <a:lnSpc>
                <a:spcPct val="80000"/>
              </a:lnSpc>
            </a:pPr>
            <a:endParaRPr lang="de-DE" altLang="de-DE" sz="1600" b="1" dirty="0">
              <a:solidFill>
                <a:schemeClr val="tx1"/>
              </a:solidFill>
            </a:endParaRPr>
          </a:p>
          <a:p>
            <a:pPr eaLnBrk="1" hangingPunct="1">
              <a:lnSpc>
                <a:spcPct val="80000"/>
              </a:lnSpc>
            </a:pPr>
            <a:r>
              <a:rPr lang="de-DE" altLang="de-DE" sz="2000" b="1" i="1" dirty="0">
                <a:solidFill>
                  <a:schemeClr val="tx1"/>
                </a:solidFill>
              </a:rPr>
              <a:t>Orientierung an den Lernzuwächsen</a:t>
            </a:r>
            <a:r>
              <a:rPr lang="de-DE" altLang="de-DE" sz="2000" b="1" dirty="0">
                <a:solidFill>
                  <a:schemeClr val="tx1"/>
                </a:solidFill>
              </a:rPr>
              <a:t> der Schüler/innen. </a:t>
            </a:r>
          </a:p>
          <a:p>
            <a:pPr eaLnBrk="1" hangingPunct="1">
              <a:lnSpc>
                <a:spcPct val="80000"/>
              </a:lnSpc>
              <a:buFont typeface="Arial" panose="020B0604020202020204" pitchFamily="34" charset="0"/>
              <a:buNone/>
            </a:pPr>
            <a:endParaRPr lang="de-DE" altLang="de-DE" sz="2000" b="1" dirty="0">
              <a:solidFill>
                <a:schemeClr val="tx1"/>
              </a:solidFill>
            </a:endParaRPr>
          </a:p>
          <a:p>
            <a:pPr eaLnBrk="1" hangingPunct="1">
              <a:lnSpc>
                <a:spcPct val="80000"/>
              </a:lnSpc>
            </a:pPr>
            <a:r>
              <a:rPr lang="de-DE" altLang="de-DE" sz="2000" b="1" dirty="0">
                <a:solidFill>
                  <a:schemeClr val="tx1"/>
                </a:solidFill>
                <a:cs typeface="Arial" panose="020B0604020202020204" pitchFamily="34" charset="0"/>
              </a:rPr>
              <a:t>Veränderte Leistungsmessung</a:t>
            </a:r>
          </a:p>
          <a:p>
            <a:pPr eaLnBrk="1" hangingPunct="1">
              <a:lnSpc>
                <a:spcPct val="80000"/>
              </a:lnSpc>
            </a:pPr>
            <a:endParaRPr lang="de-DE" altLang="de-DE" sz="2000" b="1" dirty="0">
              <a:solidFill>
                <a:schemeClr val="tx1"/>
              </a:solidFill>
            </a:endParaRPr>
          </a:p>
          <a:p>
            <a:pPr eaLnBrk="1" hangingPunct="1">
              <a:lnSpc>
                <a:spcPct val="80000"/>
              </a:lnSpc>
            </a:pPr>
            <a:r>
              <a:rPr lang="de-DE" altLang="de-DE" sz="2000" b="1" dirty="0">
                <a:solidFill>
                  <a:schemeClr val="tx1"/>
                </a:solidFill>
                <a:cs typeface="Arial" panose="020B0604020202020204" pitchFamily="34" charset="0"/>
              </a:rPr>
              <a:t>Lernzielkontrollen / </a:t>
            </a:r>
          </a:p>
          <a:p>
            <a:pPr marL="0" indent="0" eaLnBrk="1" hangingPunct="1">
              <a:lnSpc>
                <a:spcPct val="80000"/>
              </a:lnSpc>
              <a:buNone/>
            </a:pPr>
            <a:r>
              <a:rPr lang="de-DE" altLang="de-DE" b="1" dirty="0">
                <a:solidFill>
                  <a:schemeClr val="tx1"/>
                </a:solidFill>
                <a:cs typeface="Arial" panose="020B0604020202020204" pitchFamily="34" charset="0"/>
              </a:rPr>
              <a:t>    </a:t>
            </a:r>
            <a:r>
              <a:rPr lang="de-DE" altLang="de-DE" sz="2000" b="1" dirty="0">
                <a:solidFill>
                  <a:schemeClr val="tx1"/>
                </a:solidFill>
                <a:cs typeface="Arial" panose="020B0604020202020204" pitchFamily="34" charset="0"/>
              </a:rPr>
              <a:t>Tests</a:t>
            </a:r>
            <a:r>
              <a:rPr lang="de-DE" altLang="de-DE" sz="2000" b="1" dirty="0">
                <a:solidFill>
                  <a:schemeClr val="tx1"/>
                </a:solidFill>
              </a:rPr>
              <a:t> auf drei Niveaustufen</a:t>
            </a:r>
          </a:p>
          <a:p>
            <a:pPr eaLnBrk="1" hangingPunct="1">
              <a:lnSpc>
                <a:spcPct val="80000"/>
              </a:lnSpc>
              <a:buFont typeface="Arial" panose="020B0604020202020204" pitchFamily="34" charset="0"/>
              <a:buNone/>
            </a:pPr>
            <a:endParaRPr lang="de-DE" altLang="de-DE" sz="2000" b="1" dirty="0">
              <a:solidFill>
                <a:schemeClr val="tx1"/>
              </a:solidFill>
            </a:endParaRPr>
          </a:p>
          <a:p>
            <a:pPr eaLnBrk="1" hangingPunct="1">
              <a:lnSpc>
                <a:spcPct val="80000"/>
              </a:lnSpc>
            </a:pPr>
            <a:r>
              <a:rPr lang="de-DE" altLang="de-DE" sz="2000" b="1" dirty="0">
                <a:solidFill>
                  <a:schemeClr val="tx1"/>
                </a:solidFill>
                <a:cs typeface="Arial" panose="020B0604020202020204" pitchFamily="34" charset="0"/>
              </a:rPr>
              <a:t>Verbalbeurteilungen</a:t>
            </a:r>
          </a:p>
          <a:p>
            <a:pPr eaLnBrk="1" hangingPunct="1">
              <a:lnSpc>
                <a:spcPct val="80000"/>
              </a:lnSpc>
              <a:buFont typeface="Arial" panose="020B0604020202020204" pitchFamily="34" charset="0"/>
              <a:buNone/>
            </a:pPr>
            <a:endParaRPr lang="de-DE" altLang="de-DE" sz="2000" b="1" dirty="0">
              <a:solidFill>
                <a:schemeClr val="tx1"/>
              </a:solidFill>
            </a:endParaRPr>
          </a:p>
          <a:p>
            <a:pPr eaLnBrk="1" hangingPunct="1"/>
            <a:r>
              <a:rPr lang="de-DE" altLang="de-DE" sz="2000" b="1" dirty="0">
                <a:solidFill>
                  <a:schemeClr val="tx1"/>
                </a:solidFill>
                <a:cs typeface="Arial" panose="020B0604020202020204" pitchFamily="34" charset="0"/>
              </a:rPr>
              <a:t>Diagnose</a:t>
            </a:r>
          </a:p>
          <a:p>
            <a:pPr marL="0" indent="0" eaLnBrk="1" hangingPunct="1">
              <a:buNone/>
            </a:pPr>
            <a:endParaRPr lang="de-DE" altLang="de-DE" sz="2000" b="1" dirty="0">
              <a:solidFill>
                <a:schemeClr val="tx1"/>
              </a:solidFill>
              <a:cs typeface="Arial" panose="020B0604020202020204" pitchFamily="34" charset="0"/>
            </a:endParaRPr>
          </a:p>
          <a:p>
            <a:pPr eaLnBrk="1" hangingPunct="1"/>
            <a:r>
              <a:rPr lang="de-DE" altLang="de-DE" sz="2000" b="1" dirty="0">
                <a:solidFill>
                  <a:schemeClr val="tx1"/>
                </a:solidFill>
              </a:rPr>
              <a:t>Feedbackkultur: Eltern-Schüler-Lehrer</a:t>
            </a:r>
          </a:p>
          <a:p>
            <a:pPr eaLnBrk="1" hangingPunct="1">
              <a:lnSpc>
                <a:spcPct val="80000"/>
              </a:lnSpc>
              <a:buFont typeface="Arial" panose="020B0604020202020204" pitchFamily="34" charset="0"/>
              <a:buNone/>
            </a:pPr>
            <a:r>
              <a:rPr lang="de-DE" altLang="de-DE" b="1" dirty="0">
                <a:solidFill>
                  <a:schemeClr val="tx1"/>
                </a:solidFill>
              </a:rPr>
              <a:t>						Schüler-Lehrer/ Lerncoach</a:t>
            </a:r>
            <a:endParaRPr lang="de-DE" altLang="de-DE" sz="2000" b="1" dirty="0">
              <a:solidFill>
                <a:schemeClr val="tx1"/>
              </a:solidFill>
            </a:endParaRPr>
          </a:p>
        </p:txBody>
      </p:sp>
      <p:pic>
        <p:nvPicPr>
          <p:cNvPr id="5" name="Grafik 4">
            <a:extLst>
              <a:ext uri="{FF2B5EF4-FFF2-40B4-BE49-F238E27FC236}">
                <a16:creationId xmlns:a16="http://schemas.microsoft.com/office/drawing/2014/main" id="{F62A074F-0051-442B-B348-89E2FB99536B}"/>
              </a:ext>
            </a:extLst>
          </p:cNvPr>
          <p:cNvPicPr>
            <a:picLocks noChangeAspect="1"/>
          </p:cNvPicPr>
          <p:nvPr/>
        </p:nvPicPr>
        <p:blipFill rotWithShape="1">
          <a:blip r:embed="rId2"/>
          <a:srcRect l="46481" r="6110" b="-1"/>
          <a:stretch/>
        </p:blipFill>
        <p:spPr>
          <a:xfrm>
            <a:off x="5330764" y="2355771"/>
            <a:ext cx="3783510" cy="411003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188640"/>
            <a:ext cx="7249376" cy="830997"/>
          </a:xfrm>
          <a:prstGeom prst="rect">
            <a:avLst/>
          </a:prstGeom>
        </p:spPr>
        <p:txBody>
          <a:bodyPr wrap="square">
            <a:spAutoFit/>
          </a:bodyPr>
          <a:lstStyle/>
          <a:p>
            <a:pPr algn="ctr"/>
            <a:r>
              <a:rPr lang="de-DE" sz="2400" b="1" dirty="0">
                <a:effectLst>
                  <a:outerShdw blurRad="38100" dist="38100" dir="2700000" algn="tl">
                    <a:srgbClr val="000000">
                      <a:alpha val="43137"/>
                    </a:srgbClr>
                  </a:outerShdw>
                </a:effectLst>
              </a:rPr>
              <a:t>GMS Forst-Hambrücken: </a:t>
            </a:r>
          </a:p>
          <a:p>
            <a:pPr algn="ctr"/>
            <a:r>
              <a:rPr lang="de-DE" sz="2400" b="1" dirty="0">
                <a:effectLst>
                  <a:outerShdw blurRad="38100" dist="38100" dir="2700000" algn="tl">
                    <a:srgbClr val="000000">
                      <a:alpha val="43137"/>
                    </a:srgbClr>
                  </a:outerShdw>
                </a:effectLst>
              </a:rPr>
              <a:t>Kompetenznachweis &amp; Rückmeldung</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521924"/>
            <a:ext cx="1721936" cy="1291452"/>
          </a:xfrm>
          <a:prstGeom prst="rect">
            <a:avLst/>
          </a:prstGeom>
        </p:spPr>
      </p:pic>
      <p:pic>
        <p:nvPicPr>
          <p:cNvPr id="5" name="Grafik 4"/>
          <p:cNvPicPr>
            <a:picLocks noChangeAspect="1"/>
          </p:cNvPicPr>
          <p:nvPr/>
        </p:nvPicPr>
        <p:blipFill rotWithShape="1">
          <a:blip r:embed="rId4"/>
          <a:srcRect l="31499" t="23948" r="29520" b="6753"/>
          <a:stretch/>
        </p:blipFill>
        <p:spPr>
          <a:xfrm>
            <a:off x="323528" y="1091645"/>
            <a:ext cx="5577715" cy="5577715"/>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rotWithShape="1">
          <a:blip r:embed="rId5"/>
          <a:srcRect l="12216" t="35083" r="71809" b="46541"/>
          <a:stretch/>
        </p:blipFill>
        <p:spPr>
          <a:xfrm>
            <a:off x="6754558" y="2564904"/>
            <a:ext cx="1921898" cy="1243581"/>
          </a:xfrm>
          <a:prstGeom prst="rect">
            <a:avLst/>
          </a:prstGeom>
          <a:ln>
            <a:noFill/>
          </a:ln>
          <a:effectLst>
            <a:outerShdw blurRad="292100" dist="139700" dir="2700000" algn="tl" rotWithShape="0">
              <a:srgbClr val="333333">
                <a:alpha val="65000"/>
              </a:srgbClr>
            </a:outerShdw>
          </a:effectLst>
        </p:spPr>
      </p:pic>
      <p:sp>
        <p:nvSpPr>
          <p:cNvPr id="8" name="Rechteck 7"/>
          <p:cNvSpPr/>
          <p:nvPr/>
        </p:nvSpPr>
        <p:spPr>
          <a:xfrm>
            <a:off x="6550471" y="1569566"/>
            <a:ext cx="2270001" cy="923330"/>
          </a:xfrm>
          <a:prstGeom prst="rect">
            <a:avLst/>
          </a:prstGeom>
        </p:spPr>
        <p:txBody>
          <a:bodyPr wrap="square">
            <a:spAutoFit/>
          </a:bodyPr>
          <a:lstStyle/>
          <a:p>
            <a:pPr algn="ctr"/>
            <a:r>
              <a:rPr lang="de-DE" dirty="0"/>
              <a:t>Bisherige </a:t>
            </a:r>
          </a:p>
          <a:p>
            <a:pPr algn="ctr"/>
            <a:r>
              <a:rPr lang="de-DE" dirty="0"/>
              <a:t>Rückmeldung bei</a:t>
            </a:r>
          </a:p>
          <a:p>
            <a:pPr algn="ctr"/>
            <a:r>
              <a:rPr lang="de-DE" dirty="0"/>
              <a:t>Klassenarbeiten:</a:t>
            </a:r>
          </a:p>
        </p:txBody>
      </p:sp>
      <p:graphicFrame>
        <p:nvGraphicFramePr>
          <p:cNvPr id="6" name="Objekt 5">
            <a:extLst>
              <a:ext uri="{FF2B5EF4-FFF2-40B4-BE49-F238E27FC236}">
                <a16:creationId xmlns:a16="http://schemas.microsoft.com/office/drawing/2014/main" id="{421B0617-6713-03B6-D6FD-BDF312A055E9}"/>
              </a:ext>
            </a:extLst>
          </p:cNvPr>
          <p:cNvGraphicFramePr>
            <a:graphicFrameLocks noChangeAspect="1"/>
          </p:cNvGraphicFramePr>
          <p:nvPr>
            <p:extLst>
              <p:ext uri="{D42A27DB-BD31-4B8C-83A1-F6EECF244321}">
                <p14:modId xmlns:p14="http://schemas.microsoft.com/office/powerpoint/2010/main" val="3929585645"/>
              </p:ext>
            </p:extLst>
          </p:nvPr>
        </p:nvGraphicFramePr>
        <p:xfrm>
          <a:off x="338216" y="6381328"/>
          <a:ext cx="5563027" cy="576063"/>
        </p:xfrm>
        <a:graphic>
          <a:graphicData uri="http://schemas.openxmlformats.org/presentationml/2006/ole">
            <mc:AlternateContent xmlns:mc="http://schemas.openxmlformats.org/markup-compatibility/2006">
              <mc:Choice xmlns:v="urn:schemas-microsoft-com:vml" Requires="v">
                <p:oleObj name="Document" r:id="rId6" imgW="5761150" imgH="468737" progId="Word.Document.12">
                  <p:embed/>
                </p:oleObj>
              </mc:Choice>
              <mc:Fallback>
                <p:oleObj name="Document" r:id="rId6" imgW="5761150" imgH="468737" progId="Word.Document.12">
                  <p:embed/>
                  <p:pic>
                    <p:nvPicPr>
                      <p:cNvPr id="0" name=""/>
                      <p:cNvPicPr/>
                      <p:nvPr/>
                    </p:nvPicPr>
                    <p:blipFill>
                      <a:blip r:embed="rId7"/>
                      <a:stretch>
                        <a:fillRect/>
                      </a:stretch>
                    </p:blipFill>
                    <p:spPr>
                      <a:xfrm>
                        <a:off x="338216" y="6381328"/>
                        <a:ext cx="5563027" cy="576063"/>
                      </a:xfrm>
                      <a:prstGeom prst="rect">
                        <a:avLst/>
                      </a:prstGeom>
                    </p:spPr>
                  </p:pic>
                </p:oleObj>
              </mc:Fallback>
            </mc:AlternateContent>
          </a:graphicData>
        </a:graphic>
      </p:graphicFrame>
    </p:spTree>
    <p:extLst>
      <p:ext uri="{BB962C8B-B14F-4D97-AF65-F5344CB8AC3E}">
        <p14:creationId xmlns:p14="http://schemas.microsoft.com/office/powerpoint/2010/main" val="30437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188640"/>
            <a:ext cx="7249376" cy="461665"/>
          </a:xfrm>
          <a:prstGeom prst="rect">
            <a:avLst/>
          </a:prstGeom>
        </p:spPr>
        <p:txBody>
          <a:bodyPr wrap="square">
            <a:spAutoFit/>
          </a:bodyPr>
          <a:lstStyle/>
          <a:p>
            <a:pPr algn="ctr"/>
            <a:r>
              <a:rPr lang="de-DE" sz="2400" b="1" dirty="0">
                <a:effectLst>
                  <a:outerShdw blurRad="38100" dist="38100" dir="2700000" algn="tl">
                    <a:srgbClr val="000000">
                      <a:alpha val="43137"/>
                    </a:srgbClr>
                  </a:outerShdw>
                </a:effectLst>
              </a:rPr>
              <a:t>GMS Forst-Hambrücken: Lerntagebuch</a:t>
            </a:r>
          </a:p>
        </p:txBody>
      </p:sp>
      <p:pic>
        <p:nvPicPr>
          <p:cNvPr id="3" name="Grafik 2"/>
          <p:cNvPicPr>
            <a:picLocks noChangeAspect="1"/>
          </p:cNvPicPr>
          <p:nvPr/>
        </p:nvPicPr>
        <p:blipFill rotWithShape="1">
          <a:blip r:embed="rId3"/>
          <a:srcRect l="36249" t="16857" r="6679" b="11846"/>
          <a:stretch/>
        </p:blipFill>
        <p:spPr>
          <a:xfrm>
            <a:off x="467544" y="764704"/>
            <a:ext cx="8269842" cy="5811240"/>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023" y="35612"/>
            <a:ext cx="1361896" cy="1021422"/>
          </a:xfrm>
          <a:prstGeom prst="rect">
            <a:avLst/>
          </a:prstGeom>
        </p:spPr>
      </p:pic>
    </p:spTree>
    <p:extLst>
      <p:ext uri="{BB962C8B-B14F-4D97-AF65-F5344CB8AC3E}">
        <p14:creationId xmlns:p14="http://schemas.microsoft.com/office/powerpoint/2010/main" val="345974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0</TotalTime>
  <Words>1642</Words>
  <Application>Microsoft Office PowerPoint</Application>
  <PresentationFormat>Bildschirmpräsentation (4:3)</PresentationFormat>
  <Paragraphs>309</Paragraphs>
  <Slides>17</Slides>
  <Notes>12</Notes>
  <HiddenSlides>4</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17</vt:i4>
      </vt:variant>
    </vt:vector>
  </HeadingPairs>
  <TitlesOfParts>
    <vt:vector size="25" baseType="lpstr">
      <vt:lpstr>Arial</vt:lpstr>
      <vt:lpstr>Calibri</vt:lpstr>
      <vt:lpstr>Century Gothic</vt:lpstr>
      <vt:lpstr>Garamond</vt:lpstr>
      <vt:lpstr>Wingdings 3</vt:lpstr>
      <vt:lpstr>Segment</vt:lpstr>
      <vt:lpstr>Microsoft Word-Dokument</vt:lpstr>
      <vt:lpstr>Document</vt:lpstr>
      <vt:lpstr>PowerPoint-Präsentation</vt:lpstr>
      <vt:lpstr>PowerPoint-Präsentation</vt:lpstr>
      <vt:lpstr>PowerPoint-Präsentation</vt:lpstr>
      <vt:lpstr>PowerPoint-Präsentation</vt:lpstr>
      <vt:lpstr>PowerPoint-Präsentation</vt:lpstr>
      <vt:lpstr>Lernen auf drei Niveaustufen</vt:lpstr>
      <vt:lpstr>Keine Noten, aber ganz genaue Beschreibung was ein Kind kann…  </vt:lpstr>
      <vt:lpstr>PowerPoint-Präsentation</vt:lpstr>
      <vt:lpstr>PowerPoint-Präsentation</vt:lpstr>
      <vt:lpstr>Mögliche Abschlüsse an der Gemeinschaftsschule</vt:lpstr>
      <vt:lpstr>PowerPoint-Präsentation</vt:lpstr>
      <vt:lpstr>PowerPoint-Präsentation</vt:lpstr>
      <vt:lpstr>PowerPoint-Präsentation</vt:lpstr>
      <vt:lpstr>Kleine Unterschiede GMS- Realschule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Rupp</dc:creator>
  <cp:lastModifiedBy>Konrektorat</cp:lastModifiedBy>
  <cp:revision>248</cp:revision>
  <cp:lastPrinted>2019-02-26T15:38:50Z</cp:lastPrinted>
  <dcterms:created xsi:type="dcterms:W3CDTF">2012-07-24T15:56:21Z</dcterms:created>
  <dcterms:modified xsi:type="dcterms:W3CDTF">2024-11-29T11:26:15Z</dcterms:modified>
</cp:coreProperties>
</file>